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6"/>
  </p:notesMasterIdLst>
  <p:sldIdLst>
    <p:sldId id="269" r:id="rId3"/>
    <p:sldId id="298" r:id="rId4"/>
    <p:sldId id="299" r:id="rId5"/>
    <p:sldId id="300" r:id="rId6"/>
    <p:sldId id="258" r:id="rId7"/>
    <p:sldId id="402" r:id="rId8"/>
    <p:sldId id="260" r:id="rId9"/>
    <p:sldId id="261" r:id="rId10"/>
    <p:sldId id="259" r:id="rId11"/>
    <p:sldId id="271" r:id="rId12"/>
    <p:sldId id="276" r:id="rId13"/>
    <p:sldId id="285" r:id="rId14"/>
    <p:sldId id="262" r:id="rId15"/>
    <p:sldId id="279" r:id="rId16"/>
    <p:sldId id="280" r:id="rId17"/>
    <p:sldId id="302" r:id="rId18"/>
    <p:sldId id="281" r:id="rId19"/>
    <p:sldId id="282" r:id="rId20"/>
    <p:sldId id="288" r:id="rId21"/>
    <p:sldId id="287" r:id="rId22"/>
    <p:sldId id="286" r:id="rId23"/>
    <p:sldId id="289" r:id="rId24"/>
    <p:sldId id="283" r:id="rId25"/>
    <p:sldId id="290" r:id="rId26"/>
    <p:sldId id="303" r:id="rId27"/>
    <p:sldId id="292" r:id="rId28"/>
    <p:sldId id="272" r:id="rId29"/>
    <p:sldId id="399" r:id="rId30"/>
    <p:sldId id="400" r:id="rId31"/>
    <p:sldId id="401" r:id="rId32"/>
    <p:sldId id="296" r:id="rId33"/>
    <p:sldId id="265" r:id="rId34"/>
    <p:sldId id="270" r:id="rId35"/>
  </p:sldIdLst>
  <p:sldSz cx="18288000" cy="10287000"/>
  <p:notesSz cx="6858000" cy="9144000"/>
  <p:embeddedFontLs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16" autoAdjust="0"/>
    <p:restoredTop sz="94681" autoAdjust="0"/>
  </p:normalViewPr>
  <p:slideViewPr>
    <p:cSldViewPr>
      <p:cViewPr varScale="1">
        <p:scale>
          <a:sx n="52" d="100"/>
          <a:sy n="52" d="100"/>
        </p:scale>
        <p:origin x="869"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A2EABC-AAC5-4B4A-8446-FF48308FAB7A}"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en-US"/>
        </a:p>
      </dgm:t>
    </dgm:pt>
    <dgm:pt modelId="{5EEFEA2A-0FF5-4F25-9369-DF08E3BEFE4A}">
      <dgm:prSet phldrT="[Text]"/>
      <dgm:spPr/>
      <dgm:t>
        <a:bodyPr/>
        <a:lstStyle/>
        <a:p>
          <a:r>
            <a:rPr lang="vi-VN" dirty="0"/>
            <a:t>CÔ GIÓ</a:t>
          </a:r>
          <a:endParaRPr lang="en-US" dirty="0"/>
        </a:p>
      </dgm:t>
    </dgm:pt>
    <dgm:pt modelId="{F71C8C19-E501-456A-8DF4-0C070DDF9895}" type="parTrans" cxnId="{CE497328-5BF8-46A8-9A42-39E61D710AF0}">
      <dgm:prSet/>
      <dgm:spPr/>
      <dgm:t>
        <a:bodyPr/>
        <a:lstStyle/>
        <a:p>
          <a:endParaRPr lang="en-US"/>
        </a:p>
      </dgm:t>
    </dgm:pt>
    <dgm:pt modelId="{3B569B77-BD8E-4044-A6CC-D8C6753CF6CE}" type="sibTrans" cxnId="{CE497328-5BF8-46A8-9A42-39E61D710AF0}">
      <dgm:prSet/>
      <dgm:spPr/>
      <dgm:t>
        <a:bodyPr/>
        <a:lstStyle/>
        <a:p>
          <a:endParaRPr lang="en-US"/>
        </a:p>
      </dgm:t>
    </dgm:pt>
    <dgm:pt modelId="{DBA3ACAE-AF64-4D47-BBAC-74471C3771B7}">
      <dgm:prSet phldrT="[Text]" custT="1"/>
      <dgm:spPr/>
      <dgm:t>
        <a:bodyPr/>
        <a:lstStyle/>
        <a:p>
          <a:r>
            <a:rPr lang="vi-VN" sz="4400" dirty="0">
              <a:latin typeface="Times New Roman" panose="02020603050405020304" pitchFamily="18" charset="0"/>
              <a:cs typeface="Times New Roman" panose="02020603050405020304" pitchFamily="18" charset="0"/>
            </a:rPr>
            <a:t>Tên: Gió</a:t>
          </a:r>
          <a:endParaRPr lang="en-US" sz="4400" dirty="0">
            <a:latin typeface="Times New Roman" panose="02020603050405020304" pitchFamily="18" charset="0"/>
            <a:cs typeface="Times New Roman" panose="02020603050405020304" pitchFamily="18" charset="0"/>
          </a:endParaRPr>
        </a:p>
      </dgm:t>
    </dgm:pt>
    <dgm:pt modelId="{520FA028-3FA4-4EF1-B96E-E299642568D0}" type="parTrans" cxnId="{17536457-1BD0-4388-9C2A-47E966067DD4}">
      <dgm:prSet/>
      <dgm:spPr/>
      <dgm:t>
        <a:bodyPr/>
        <a:lstStyle/>
        <a:p>
          <a:endParaRPr lang="en-US"/>
        </a:p>
      </dgm:t>
    </dgm:pt>
    <dgm:pt modelId="{FBBF882D-172B-4EA4-AED5-1159C3FD9BDE}" type="sibTrans" cxnId="{17536457-1BD0-4388-9C2A-47E966067DD4}">
      <dgm:prSet/>
      <dgm:spPr/>
      <dgm:t>
        <a:bodyPr/>
        <a:lstStyle/>
        <a:p>
          <a:endParaRPr lang="en-US"/>
        </a:p>
      </dgm:t>
    </dgm:pt>
    <dgm:pt modelId="{3B0D5829-F1C7-49EC-AC6A-8DD978649A29}">
      <dgm:prSet phldrT="[Text]" custT="1"/>
      <dgm:spPr/>
      <dgm:t>
        <a:bodyPr/>
        <a:lstStyle/>
        <a:p>
          <a:r>
            <a:rPr lang="vi-VN" sz="4400" dirty="0">
              <a:latin typeface="Times New Roman" panose="02020603050405020304" pitchFamily="18" charset="0"/>
              <a:cs typeface="Times New Roman" panose="02020603050405020304" pitchFamily="18" charset="0"/>
            </a:rPr>
            <a:t>Dáng hình, màu sắc: không có</a:t>
          </a:r>
          <a:endParaRPr lang="en-US" sz="4400" dirty="0">
            <a:latin typeface="Times New Roman" panose="02020603050405020304" pitchFamily="18" charset="0"/>
            <a:cs typeface="Times New Roman" panose="02020603050405020304" pitchFamily="18" charset="0"/>
          </a:endParaRPr>
        </a:p>
      </dgm:t>
    </dgm:pt>
    <dgm:pt modelId="{FDDC2B2B-142D-4A0A-8F77-B94A30105CC6}" type="parTrans" cxnId="{9F4C10BA-6383-4ADC-9233-66DE58587E1A}">
      <dgm:prSet/>
      <dgm:spPr/>
      <dgm:t>
        <a:bodyPr/>
        <a:lstStyle/>
        <a:p>
          <a:endParaRPr lang="en-US"/>
        </a:p>
      </dgm:t>
    </dgm:pt>
    <dgm:pt modelId="{E3430B83-8B9F-4DBF-9D04-331B6B2662FB}" type="sibTrans" cxnId="{9F4C10BA-6383-4ADC-9233-66DE58587E1A}">
      <dgm:prSet/>
      <dgm:spPr/>
      <dgm:t>
        <a:bodyPr/>
        <a:lstStyle/>
        <a:p>
          <a:endParaRPr lang="en-US"/>
        </a:p>
      </dgm:t>
    </dgm:pt>
    <dgm:pt modelId="{DEDA5769-8E9F-4F3C-9C21-D2210E31F745}">
      <dgm:prSet phldrT="[Text]" custT="1"/>
      <dgm:spPr/>
      <dgm:t>
        <a:bodyPr/>
        <a:lstStyle/>
        <a:p>
          <a:r>
            <a:rPr lang="vi-VN" sz="4400" dirty="0">
              <a:latin typeface="Times New Roman" panose="02020603050405020304" pitchFamily="18" charset="0"/>
              <a:cs typeface="Times New Roman" panose="02020603050405020304" pitchFamily="18" charset="0"/>
            </a:rPr>
            <a:t>Gió lang thang đi khắp đó đay, lúc chạy nhanh chạy chậm, tùy theo thời tiết.</a:t>
          </a:r>
          <a:endParaRPr lang="en-US" sz="4400" dirty="0">
            <a:latin typeface="Times New Roman" panose="02020603050405020304" pitchFamily="18" charset="0"/>
            <a:cs typeface="Times New Roman" panose="02020603050405020304" pitchFamily="18" charset="0"/>
          </a:endParaRPr>
        </a:p>
      </dgm:t>
    </dgm:pt>
    <dgm:pt modelId="{EB200C23-ED68-4015-AD3B-3EA1480C0D71}" type="parTrans" cxnId="{D309BD42-7C0B-4938-8891-37365050DDD6}">
      <dgm:prSet/>
      <dgm:spPr/>
      <dgm:t>
        <a:bodyPr/>
        <a:lstStyle/>
        <a:p>
          <a:endParaRPr lang="en-US"/>
        </a:p>
      </dgm:t>
    </dgm:pt>
    <dgm:pt modelId="{9258DAEF-9F77-4439-AF23-EF90AF0AE83A}" type="sibTrans" cxnId="{D309BD42-7C0B-4938-8891-37365050DDD6}">
      <dgm:prSet/>
      <dgm:spPr/>
      <dgm:t>
        <a:bodyPr/>
        <a:lstStyle/>
        <a:p>
          <a:endParaRPr lang="en-US"/>
        </a:p>
      </dgm:t>
    </dgm:pt>
    <dgm:pt modelId="{5B23C76B-11DE-4009-B608-61CD2219CFB8}" type="pres">
      <dgm:prSet presAssocID="{CFA2EABC-AAC5-4B4A-8446-FF48308FAB7A}" presName="Name0" presStyleCnt="0">
        <dgm:presLayoutVars>
          <dgm:chPref val="1"/>
          <dgm:dir/>
          <dgm:animOne val="branch"/>
          <dgm:animLvl val="lvl"/>
          <dgm:resizeHandles val="exact"/>
        </dgm:presLayoutVars>
      </dgm:prSet>
      <dgm:spPr/>
    </dgm:pt>
    <dgm:pt modelId="{B794E6C4-302E-4474-AD6F-5AD75B7B7D4F}" type="pres">
      <dgm:prSet presAssocID="{5EEFEA2A-0FF5-4F25-9369-DF08E3BEFE4A}" presName="root1" presStyleCnt="0"/>
      <dgm:spPr/>
    </dgm:pt>
    <dgm:pt modelId="{3EE0C008-D885-4CA6-A560-124AD6A9A07A}" type="pres">
      <dgm:prSet presAssocID="{5EEFEA2A-0FF5-4F25-9369-DF08E3BEFE4A}" presName="LevelOneTextNode" presStyleLbl="node0" presStyleIdx="0" presStyleCnt="1" custScaleY="76271">
        <dgm:presLayoutVars>
          <dgm:chPref val="3"/>
        </dgm:presLayoutVars>
      </dgm:prSet>
      <dgm:spPr/>
    </dgm:pt>
    <dgm:pt modelId="{EFD77E6B-F599-42CB-9CB0-EB1DF7ADA56A}" type="pres">
      <dgm:prSet presAssocID="{5EEFEA2A-0FF5-4F25-9369-DF08E3BEFE4A}" presName="level2hierChild" presStyleCnt="0"/>
      <dgm:spPr/>
    </dgm:pt>
    <dgm:pt modelId="{1E09696F-F7AE-46F0-BF14-5B447B07102E}" type="pres">
      <dgm:prSet presAssocID="{520FA028-3FA4-4EF1-B96E-E299642568D0}" presName="conn2-1" presStyleLbl="parChTrans1D2" presStyleIdx="0" presStyleCnt="3"/>
      <dgm:spPr/>
    </dgm:pt>
    <dgm:pt modelId="{3D4903AD-F370-47E1-B5B9-1A1D70CE2A72}" type="pres">
      <dgm:prSet presAssocID="{520FA028-3FA4-4EF1-B96E-E299642568D0}" presName="connTx" presStyleLbl="parChTrans1D2" presStyleIdx="0" presStyleCnt="3"/>
      <dgm:spPr/>
    </dgm:pt>
    <dgm:pt modelId="{BA6DE8DC-916E-4121-8F83-A690E60B2B3A}" type="pres">
      <dgm:prSet presAssocID="{DBA3ACAE-AF64-4D47-BBAC-74471C3771B7}" presName="root2" presStyleCnt="0"/>
      <dgm:spPr/>
    </dgm:pt>
    <dgm:pt modelId="{200B1754-69CA-43F3-990F-152ED2F070CC}" type="pres">
      <dgm:prSet presAssocID="{DBA3ACAE-AF64-4D47-BBAC-74471C3771B7}" presName="LevelTwoTextNode" presStyleLbl="node2" presStyleIdx="0" presStyleCnt="3" custScaleX="178171">
        <dgm:presLayoutVars>
          <dgm:chPref val="3"/>
        </dgm:presLayoutVars>
      </dgm:prSet>
      <dgm:spPr/>
    </dgm:pt>
    <dgm:pt modelId="{36A4917C-ED96-43D3-9AE7-F114CC2C436C}" type="pres">
      <dgm:prSet presAssocID="{DBA3ACAE-AF64-4D47-BBAC-74471C3771B7}" presName="level3hierChild" presStyleCnt="0"/>
      <dgm:spPr/>
    </dgm:pt>
    <dgm:pt modelId="{B9B9A43D-95A6-407A-A867-B830FAF9B28D}" type="pres">
      <dgm:prSet presAssocID="{FDDC2B2B-142D-4A0A-8F77-B94A30105CC6}" presName="conn2-1" presStyleLbl="parChTrans1D2" presStyleIdx="1" presStyleCnt="3"/>
      <dgm:spPr/>
    </dgm:pt>
    <dgm:pt modelId="{0094F2CF-D5F0-415C-8E6B-324116DFF8AE}" type="pres">
      <dgm:prSet presAssocID="{FDDC2B2B-142D-4A0A-8F77-B94A30105CC6}" presName="connTx" presStyleLbl="parChTrans1D2" presStyleIdx="1" presStyleCnt="3"/>
      <dgm:spPr/>
    </dgm:pt>
    <dgm:pt modelId="{FD13BF10-33D3-491A-8F3E-6221CB227B6D}" type="pres">
      <dgm:prSet presAssocID="{3B0D5829-F1C7-49EC-AC6A-8DD978649A29}" presName="root2" presStyleCnt="0"/>
      <dgm:spPr/>
    </dgm:pt>
    <dgm:pt modelId="{22717AF0-8D5C-4195-9424-F584A0C0E202}" type="pres">
      <dgm:prSet presAssocID="{3B0D5829-F1C7-49EC-AC6A-8DD978649A29}" presName="LevelTwoTextNode" presStyleLbl="node2" presStyleIdx="1" presStyleCnt="3" custScaleX="178171">
        <dgm:presLayoutVars>
          <dgm:chPref val="3"/>
        </dgm:presLayoutVars>
      </dgm:prSet>
      <dgm:spPr/>
    </dgm:pt>
    <dgm:pt modelId="{9EC0BAB6-8563-46B9-BAD8-F7EB0DB74D30}" type="pres">
      <dgm:prSet presAssocID="{3B0D5829-F1C7-49EC-AC6A-8DD978649A29}" presName="level3hierChild" presStyleCnt="0"/>
      <dgm:spPr/>
    </dgm:pt>
    <dgm:pt modelId="{3231586D-F02A-422E-94D3-D5CA24097675}" type="pres">
      <dgm:prSet presAssocID="{EB200C23-ED68-4015-AD3B-3EA1480C0D71}" presName="conn2-1" presStyleLbl="parChTrans1D2" presStyleIdx="2" presStyleCnt="3"/>
      <dgm:spPr/>
    </dgm:pt>
    <dgm:pt modelId="{F43E3FA6-FCA5-4A9A-92C4-41533F54322F}" type="pres">
      <dgm:prSet presAssocID="{EB200C23-ED68-4015-AD3B-3EA1480C0D71}" presName="connTx" presStyleLbl="parChTrans1D2" presStyleIdx="2" presStyleCnt="3"/>
      <dgm:spPr/>
    </dgm:pt>
    <dgm:pt modelId="{0D6DCEE8-F9F5-4A27-9EA4-8AB004E5F120}" type="pres">
      <dgm:prSet presAssocID="{DEDA5769-8E9F-4F3C-9C21-D2210E31F745}" presName="root2" presStyleCnt="0"/>
      <dgm:spPr/>
    </dgm:pt>
    <dgm:pt modelId="{E48F02E3-8AD7-4346-95C8-ED2B0585E888}" type="pres">
      <dgm:prSet presAssocID="{DEDA5769-8E9F-4F3C-9C21-D2210E31F745}" presName="LevelTwoTextNode" presStyleLbl="node2" presStyleIdx="2" presStyleCnt="3" custScaleX="178171">
        <dgm:presLayoutVars>
          <dgm:chPref val="3"/>
        </dgm:presLayoutVars>
      </dgm:prSet>
      <dgm:spPr/>
    </dgm:pt>
    <dgm:pt modelId="{D74BE2AA-2CF8-420A-A978-3B4A6626F9D6}" type="pres">
      <dgm:prSet presAssocID="{DEDA5769-8E9F-4F3C-9C21-D2210E31F745}" presName="level3hierChild" presStyleCnt="0"/>
      <dgm:spPr/>
    </dgm:pt>
  </dgm:ptLst>
  <dgm:cxnLst>
    <dgm:cxn modelId="{D1794C08-F674-46A5-A6F9-E6DEC6E16092}" type="presOf" srcId="{FDDC2B2B-142D-4A0A-8F77-B94A30105CC6}" destId="{B9B9A43D-95A6-407A-A867-B830FAF9B28D}" srcOrd="0" destOrd="0" presId="urn:microsoft.com/office/officeart/2008/layout/HorizontalMultiLevelHierarchy"/>
    <dgm:cxn modelId="{0E87D80F-0E15-4167-A473-492DED3C992F}" type="presOf" srcId="{CFA2EABC-AAC5-4B4A-8446-FF48308FAB7A}" destId="{5B23C76B-11DE-4009-B608-61CD2219CFB8}" srcOrd="0" destOrd="0" presId="urn:microsoft.com/office/officeart/2008/layout/HorizontalMultiLevelHierarchy"/>
    <dgm:cxn modelId="{CE497328-5BF8-46A8-9A42-39E61D710AF0}" srcId="{CFA2EABC-AAC5-4B4A-8446-FF48308FAB7A}" destId="{5EEFEA2A-0FF5-4F25-9369-DF08E3BEFE4A}" srcOrd="0" destOrd="0" parTransId="{F71C8C19-E501-456A-8DF4-0C070DDF9895}" sibTransId="{3B569B77-BD8E-4044-A6CC-D8C6753CF6CE}"/>
    <dgm:cxn modelId="{6A8B5D30-67CC-4A95-B6CF-4E3F465FC1AB}" type="presOf" srcId="{FDDC2B2B-142D-4A0A-8F77-B94A30105CC6}" destId="{0094F2CF-D5F0-415C-8E6B-324116DFF8AE}" srcOrd="1" destOrd="0" presId="urn:microsoft.com/office/officeart/2008/layout/HorizontalMultiLevelHierarchy"/>
    <dgm:cxn modelId="{0AF1BC37-6094-407C-8ED9-C0D84B412CC9}" type="presOf" srcId="{DEDA5769-8E9F-4F3C-9C21-D2210E31F745}" destId="{E48F02E3-8AD7-4346-95C8-ED2B0585E888}" srcOrd="0" destOrd="0" presId="urn:microsoft.com/office/officeart/2008/layout/HorizontalMultiLevelHierarchy"/>
    <dgm:cxn modelId="{6D78A840-EA14-46CC-9895-0D71E63F1D3E}" type="presOf" srcId="{3B0D5829-F1C7-49EC-AC6A-8DD978649A29}" destId="{22717AF0-8D5C-4195-9424-F584A0C0E202}" srcOrd="0" destOrd="0" presId="urn:microsoft.com/office/officeart/2008/layout/HorizontalMultiLevelHierarchy"/>
    <dgm:cxn modelId="{D309BD42-7C0B-4938-8891-37365050DDD6}" srcId="{5EEFEA2A-0FF5-4F25-9369-DF08E3BEFE4A}" destId="{DEDA5769-8E9F-4F3C-9C21-D2210E31F745}" srcOrd="2" destOrd="0" parTransId="{EB200C23-ED68-4015-AD3B-3EA1480C0D71}" sibTransId="{9258DAEF-9F77-4439-AF23-EF90AF0AE83A}"/>
    <dgm:cxn modelId="{609DE56D-0A19-4256-BDCF-F4FFE993DDE8}" type="presOf" srcId="{520FA028-3FA4-4EF1-B96E-E299642568D0}" destId="{1E09696F-F7AE-46F0-BF14-5B447B07102E}" srcOrd="0" destOrd="0" presId="urn:microsoft.com/office/officeart/2008/layout/HorizontalMultiLevelHierarchy"/>
    <dgm:cxn modelId="{E91DBC72-B778-4FF4-B4F9-DAA3789B7D2E}" type="presOf" srcId="{EB200C23-ED68-4015-AD3B-3EA1480C0D71}" destId="{3231586D-F02A-422E-94D3-D5CA24097675}" srcOrd="0" destOrd="0" presId="urn:microsoft.com/office/officeart/2008/layout/HorizontalMultiLevelHierarchy"/>
    <dgm:cxn modelId="{17536457-1BD0-4388-9C2A-47E966067DD4}" srcId="{5EEFEA2A-0FF5-4F25-9369-DF08E3BEFE4A}" destId="{DBA3ACAE-AF64-4D47-BBAC-74471C3771B7}" srcOrd="0" destOrd="0" parTransId="{520FA028-3FA4-4EF1-B96E-E299642568D0}" sibTransId="{FBBF882D-172B-4EA4-AED5-1159C3FD9BDE}"/>
    <dgm:cxn modelId="{ED05B8B3-F1C6-46C0-8B9C-535881C33996}" type="presOf" srcId="{520FA028-3FA4-4EF1-B96E-E299642568D0}" destId="{3D4903AD-F370-47E1-B5B9-1A1D70CE2A72}" srcOrd="1" destOrd="0" presId="urn:microsoft.com/office/officeart/2008/layout/HorizontalMultiLevelHierarchy"/>
    <dgm:cxn modelId="{9F4C10BA-6383-4ADC-9233-66DE58587E1A}" srcId="{5EEFEA2A-0FF5-4F25-9369-DF08E3BEFE4A}" destId="{3B0D5829-F1C7-49EC-AC6A-8DD978649A29}" srcOrd="1" destOrd="0" parTransId="{FDDC2B2B-142D-4A0A-8F77-B94A30105CC6}" sibTransId="{E3430B83-8B9F-4DBF-9D04-331B6B2662FB}"/>
    <dgm:cxn modelId="{5B54A9BC-E37B-4224-AC2D-9DC0799A14F7}" type="presOf" srcId="{EB200C23-ED68-4015-AD3B-3EA1480C0D71}" destId="{F43E3FA6-FCA5-4A9A-92C4-41533F54322F}" srcOrd="1" destOrd="0" presId="urn:microsoft.com/office/officeart/2008/layout/HorizontalMultiLevelHierarchy"/>
    <dgm:cxn modelId="{A6EAF2E2-49C2-4456-9092-A09A7719FB9B}" type="presOf" srcId="{5EEFEA2A-0FF5-4F25-9369-DF08E3BEFE4A}" destId="{3EE0C008-D885-4CA6-A560-124AD6A9A07A}" srcOrd="0" destOrd="0" presId="urn:microsoft.com/office/officeart/2008/layout/HorizontalMultiLevelHierarchy"/>
    <dgm:cxn modelId="{84E747F2-BD03-4987-A30C-1958945E970F}" type="presOf" srcId="{DBA3ACAE-AF64-4D47-BBAC-74471C3771B7}" destId="{200B1754-69CA-43F3-990F-152ED2F070CC}" srcOrd="0" destOrd="0" presId="urn:microsoft.com/office/officeart/2008/layout/HorizontalMultiLevelHierarchy"/>
    <dgm:cxn modelId="{9800EEC2-2E0C-4564-BCF9-93DA7657053E}" type="presParOf" srcId="{5B23C76B-11DE-4009-B608-61CD2219CFB8}" destId="{B794E6C4-302E-4474-AD6F-5AD75B7B7D4F}" srcOrd="0" destOrd="0" presId="urn:microsoft.com/office/officeart/2008/layout/HorizontalMultiLevelHierarchy"/>
    <dgm:cxn modelId="{7933F5DB-60D3-4F75-B72D-33B958BE05A5}" type="presParOf" srcId="{B794E6C4-302E-4474-AD6F-5AD75B7B7D4F}" destId="{3EE0C008-D885-4CA6-A560-124AD6A9A07A}" srcOrd="0" destOrd="0" presId="urn:microsoft.com/office/officeart/2008/layout/HorizontalMultiLevelHierarchy"/>
    <dgm:cxn modelId="{2DA6D7EF-034E-4301-BD3B-CE385980B905}" type="presParOf" srcId="{B794E6C4-302E-4474-AD6F-5AD75B7B7D4F}" destId="{EFD77E6B-F599-42CB-9CB0-EB1DF7ADA56A}" srcOrd="1" destOrd="0" presId="urn:microsoft.com/office/officeart/2008/layout/HorizontalMultiLevelHierarchy"/>
    <dgm:cxn modelId="{ACBB5AA3-FD36-4AE7-A80F-108F85852C66}" type="presParOf" srcId="{EFD77E6B-F599-42CB-9CB0-EB1DF7ADA56A}" destId="{1E09696F-F7AE-46F0-BF14-5B447B07102E}" srcOrd="0" destOrd="0" presId="urn:microsoft.com/office/officeart/2008/layout/HorizontalMultiLevelHierarchy"/>
    <dgm:cxn modelId="{ACF49623-E2D3-40D3-9980-884043B6C52E}" type="presParOf" srcId="{1E09696F-F7AE-46F0-BF14-5B447B07102E}" destId="{3D4903AD-F370-47E1-B5B9-1A1D70CE2A72}" srcOrd="0" destOrd="0" presId="urn:microsoft.com/office/officeart/2008/layout/HorizontalMultiLevelHierarchy"/>
    <dgm:cxn modelId="{4A9A92A9-1EFB-44F1-BD1A-7E8C41F58727}" type="presParOf" srcId="{EFD77E6B-F599-42CB-9CB0-EB1DF7ADA56A}" destId="{BA6DE8DC-916E-4121-8F83-A690E60B2B3A}" srcOrd="1" destOrd="0" presId="urn:microsoft.com/office/officeart/2008/layout/HorizontalMultiLevelHierarchy"/>
    <dgm:cxn modelId="{F7CFA67D-AAB4-4E04-9527-DA8B8AF5F658}" type="presParOf" srcId="{BA6DE8DC-916E-4121-8F83-A690E60B2B3A}" destId="{200B1754-69CA-43F3-990F-152ED2F070CC}" srcOrd="0" destOrd="0" presId="urn:microsoft.com/office/officeart/2008/layout/HorizontalMultiLevelHierarchy"/>
    <dgm:cxn modelId="{39EFA243-D7FE-4419-9CC0-40DEE9C7DC9C}" type="presParOf" srcId="{BA6DE8DC-916E-4121-8F83-A690E60B2B3A}" destId="{36A4917C-ED96-43D3-9AE7-F114CC2C436C}" srcOrd="1" destOrd="0" presId="urn:microsoft.com/office/officeart/2008/layout/HorizontalMultiLevelHierarchy"/>
    <dgm:cxn modelId="{09208BF0-820C-4CCD-A741-6104851846CB}" type="presParOf" srcId="{EFD77E6B-F599-42CB-9CB0-EB1DF7ADA56A}" destId="{B9B9A43D-95A6-407A-A867-B830FAF9B28D}" srcOrd="2" destOrd="0" presId="urn:microsoft.com/office/officeart/2008/layout/HorizontalMultiLevelHierarchy"/>
    <dgm:cxn modelId="{A7CEBAEA-42A0-4C63-AE44-040239C6079F}" type="presParOf" srcId="{B9B9A43D-95A6-407A-A867-B830FAF9B28D}" destId="{0094F2CF-D5F0-415C-8E6B-324116DFF8AE}" srcOrd="0" destOrd="0" presId="urn:microsoft.com/office/officeart/2008/layout/HorizontalMultiLevelHierarchy"/>
    <dgm:cxn modelId="{B7593696-328A-4650-886B-7A95FD2A0555}" type="presParOf" srcId="{EFD77E6B-F599-42CB-9CB0-EB1DF7ADA56A}" destId="{FD13BF10-33D3-491A-8F3E-6221CB227B6D}" srcOrd="3" destOrd="0" presId="urn:microsoft.com/office/officeart/2008/layout/HorizontalMultiLevelHierarchy"/>
    <dgm:cxn modelId="{057633BF-1450-4F08-9DEF-EC3EE46C6BCC}" type="presParOf" srcId="{FD13BF10-33D3-491A-8F3E-6221CB227B6D}" destId="{22717AF0-8D5C-4195-9424-F584A0C0E202}" srcOrd="0" destOrd="0" presId="urn:microsoft.com/office/officeart/2008/layout/HorizontalMultiLevelHierarchy"/>
    <dgm:cxn modelId="{1A6FE1F8-7DE1-4830-93D3-E5AE5DCCC5F8}" type="presParOf" srcId="{FD13BF10-33D3-491A-8F3E-6221CB227B6D}" destId="{9EC0BAB6-8563-46B9-BAD8-F7EB0DB74D30}" srcOrd="1" destOrd="0" presId="urn:microsoft.com/office/officeart/2008/layout/HorizontalMultiLevelHierarchy"/>
    <dgm:cxn modelId="{DC94CDF3-0A67-47F1-858C-64F97A96D905}" type="presParOf" srcId="{EFD77E6B-F599-42CB-9CB0-EB1DF7ADA56A}" destId="{3231586D-F02A-422E-94D3-D5CA24097675}" srcOrd="4" destOrd="0" presId="urn:microsoft.com/office/officeart/2008/layout/HorizontalMultiLevelHierarchy"/>
    <dgm:cxn modelId="{17CED3A3-C643-45A2-A7BF-218C8F84A774}" type="presParOf" srcId="{3231586D-F02A-422E-94D3-D5CA24097675}" destId="{F43E3FA6-FCA5-4A9A-92C4-41533F54322F}" srcOrd="0" destOrd="0" presId="urn:microsoft.com/office/officeart/2008/layout/HorizontalMultiLevelHierarchy"/>
    <dgm:cxn modelId="{3FFD44A7-CAC7-41FD-A12A-34076D738494}" type="presParOf" srcId="{EFD77E6B-F599-42CB-9CB0-EB1DF7ADA56A}" destId="{0D6DCEE8-F9F5-4A27-9EA4-8AB004E5F120}" srcOrd="5" destOrd="0" presId="urn:microsoft.com/office/officeart/2008/layout/HorizontalMultiLevelHierarchy"/>
    <dgm:cxn modelId="{CEB80BDF-029C-4A0C-A7D9-389F4378A513}" type="presParOf" srcId="{0D6DCEE8-F9F5-4A27-9EA4-8AB004E5F120}" destId="{E48F02E3-8AD7-4346-95C8-ED2B0585E888}" srcOrd="0" destOrd="0" presId="urn:microsoft.com/office/officeart/2008/layout/HorizontalMultiLevelHierarchy"/>
    <dgm:cxn modelId="{CEF96308-5B8D-479E-9997-7959E6E2D611}" type="presParOf" srcId="{0D6DCEE8-F9F5-4A27-9EA4-8AB004E5F120}" destId="{D74BE2AA-2CF8-420A-A978-3B4A6626F9D6}" srcOrd="1" destOrd="0" presId="urn:microsoft.com/office/officeart/2008/layout/HorizontalMultiLevelHierarchy"/>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31586D-F02A-422E-94D3-D5CA24097675}">
      <dsp:nvSpPr>
        <dsp:cNvPr id="0" name=""/>
        <dsp:cNvSpPr/>
      </dsp:nvSpPr>
      <dsp:spPr>
        <a:xfrm>
          <a:off x="3527486" y="4064000"/>
          <a:ext cx="1011096" cy="1926631"/>
        </a:xfrm>
        <a:custGeom>
          <a:avLst/>
          <a:gdLst/>
          <a:ahLst/>
          <a:cxnLst/>
          <a:rect l="0" t="0" r="0" b="0"/>
          <a:pathLst>
            <a:path>
              <a:moveTo>
                <a:pt x="0" y="0"/>
              </a:moveTo>
              <a:lnTo>
                <a:pt x="505548" y="0"/>
              </a:lnTo>
              <a:lnTo>
                <a:pt x="505548" y="1926631"/>
              </a:lnTo>
              <a:lnTo>
                <a:pt x="1011096" y="1926631"/>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978638" y="4972920"/>
        <a:ext cx="108791" cy="108791"/>
      </dsp:txXfrm>
    </dsp:sp>
    <dsp:sp modelId="{B9B9A43D-95A6-407A-A867-B830FAF9B28D}">
      <dsp:nvSpPr>
        <dsp:cNvPr id="0" name=""/>
        <dsp:cNvSpPr/>
      </dsp:nvSpPr>
      <dsp:spPr>
        <a:xfrm>
          <a:off x="3527486" y="4018279"/>
          <a:ext cx="1011096" cy="91440"/>
        </a:xfrm>
        <a:custGeom>
          <a:avLst/>
          <a:gdLst/>
          <a:ahLst/>
          <a:cxnLst/>
          <a:rect l="0" t="0" r="0" b="0"/>
          <a:pathLst>
            <a:path>
              <a:moveTo>
                <a:pt x="0" y="45720"/>
              </a:moveTo>
              <a:lnTo>
                <a:pt x="1011096" y="4572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07757" y="4038722"/>
        <a:ext cx="50554" cy="50554"/>
      </dsp:txXfrm>
    </dsp:sp>
    <dsp:sp modelId="{1E09696F-F7AE-46F0-BF14-5B447B07102E}">
      <dsp:nvSpPr>
        <dsp:cNvPr id="0" name=""/>
        <dsp:cNvSpPr/>
      </dsp:nvSpPr>
      <dsp:spPr>
        <a:xfrm>
          <a:off x="3527486" y="2137368"/>
          <a:ext cx="1011096" cy="1926631"/>
        </a:xfrm>
        <a:custGeom>
          <a:avLst/>
          <a:gdLst/>
          <a:ahLst/>
          <a:cxnLst/>
          <a:rect l="0" t="0" r="0" b="0"/>
          <a:pathLst>
            <a:path>
              <a:moveTo>
                <a:pt x="0" y="1926631"/>
              </a:moveTo>
              <a:lnTo>
                <a:pt x="505548" y="1926631"/>
              </a:lnTo>
              <a:lnTo>
                <a:pt x="505548" y="0"/>
              </a:lnTo>
              <a:lnTo>
                <a:pt x="1011096"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978638" y="3046288"/>
        <a:ext cx="108791" cy="108791"/>
      </dsp:txXfrm>
    </dsp:sp>
    <dsp:sp modelId="{3EE0C008-D885-4CA6-A560-124AD6A9A07A}">
      <dsp:nvSpPr>
        <dsp:cNvPr id="0" name=""/>
        <dsp:cNvSpPr/>
      </dsp:nvSpPr>
      <dsp:spPr>
        <a:xfrm rot="16200000">
          <a:off x="-336768" y="3293347"/>
          <a:ext cx="6187204" cy="1541305"/>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vi-VN" sz="6500" kern="1200" dirty="0"/>
            <a:t>CÔ GIÓ</a:t>
          </a:r>
          <a:endParaRPr lang="en-US" sz="6500" kern="1200" dirty="0"/>
        </a:p>
      </dsp:txBody>
      <dsp:txXfrm>
        <a:off x="-336768" y="3293347"/>
        <a:ext cx="6187204" cy="1541305"/>
      </dsp:txXfrm>
    </dsp:sp>
    <dsp:sp modelId="{200B1754-69CA-43F3-990F-152ED2F070CC}">
      <dsp:nvSpPr>
        <dsp:cNvPr id="0" name=""/>
        <dsp:cNvSpPr/>
      </dsp:nvSpPr>
      <dsp:spPr>
        <a:xfrm>
          <a:off x="4538582" y="1366715"/>
          <a:ext cx="9007401" cy="1541305"/>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vi-VN" sz="4400" kern="1200" dirty="0">
              <a:latin typeface="Times New Roman" panose="02020603050405020304" pitchFamily="18" charset="0"/>
              <a:cs typeface="Times New Roman" panose="02020603050405020304" pitchFamily="18" charset="0"/>
            </a:rPr>
            <a:t>Tên: Gió</a:t>
          </a:r>
          <a:endParaRPr lang="en-US" sz="4400" kern="1200" dirty="0">
            <a:latin typeface="Times New Roman" panose="02020603050405020304" pitchFamily="18" charset="0"/>
            <a:cs typeface="Times New Roman" panose="02020603050405020304" pitchFamily="18" charset="0"/>
          </a:endParaRPr>
        </a:p>
      </dsp:txBody>
      <dsp:txXfrm>
        <a:off x="4538582" y="1366715"/>
        <a:ext cx="9007401" cy="1541305"/>
      </dsp:txXfrm>
    </dsp:sp>
    <dsp:sp modelId="{22717AF0-8D5C-4195-9424-F584A0C0E202}">
      <dsp:nvSpPr>
        <dsp:cNvPr id="0" name=""/>
        <dsp:cNvSpPr/>
      </dsp:nvSpPr>
      <dsp:spPr>
        <a:xfrm>
          <a:off x="4538582" y="3293347"/>
          <a:ext cx="9007401" cy="1541305"/>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vi-VN" sz="4400" kern="1200" dirty="0">
              <a:latin typeface="Times New Roman" panose="02020603050405020304" pitchFamily="18" charset="0"/>
              <a:cs typeface="Times New Roman" panose="02020603050405020304" pitchFamily="18" charset="0"/>
            </a:rPr>
            <a:t>Dáng hình, màu sắc: không có</a:t>
          </a:r>
          <a:endParaRPr lang="en-US" sz="4400" kern="1200" dirty="0">
            <a:latin typeface="Times New Roman" panose="02020603050405020304" pitchFamily="18" charset="0"/>
            <a:cs typeface="Times New Roman" panose="02020603050405020304" pitchFamily="18" charset="0"/>
          </a:endParaRPr>
        </a:p>
      </dsp:txBody>
      <dsp:txXfrm>
        <a:off x="4538582" y="3293347"/>
        <a:ext cx="9007401" cy="1541305"/>
      </dsp:txXfrm>
    </dsp:sp>
    <dsp:sp modelId="{E48F02E3-8AD7-4346-95C8-ED2B0585E888}">
      <dsp:nvSpPr>
        <dsp:cNvPr id="0" name=""/>
        <dsp:cNvSpPr/>
      </dsp:nvSpPr>
      <dsp:spPr>
        <a:xfrm>
          <a:off x="4538582" y="5219978"/>
          <a:ext cx="9007401" cy="1541305"/>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vi-VN" sz="4400" kern="1200" dirty="0">
              <a:latin typeface="Times New Roman" panose="02020603050405020304" pitchFamily="18" charset="0"/>
              <a:cs typeface="Times New Roman" panose="02020603050405020304" pitchFamily="18" charset="0"/>
            </a:rPr>
            <a:t>Gió lang thang đi khắp đó đay, lúc chạy nhanh chạy chậm, tùy theo thời tiết.</a:t>
          </a:r>
          <a:endParaRPr lang="en-US" sz="4400" kern="1200" dirty="0">
            <a:latin typeface="Times New Roman" panose="02020603050405020304" pitchFamily="18" charset="0"/>
            <a:cs typeface="Times New Roman" panose="02020603050405020304" pitchFamily="18" charset="0"/>
          </a:endParaRPr>
        </a:p>
      </dsp:txBody>
      <dsp:txXfrm>
        <a:off x="4538582" y="5219978"/>
        <a:ext cx="9007401" cy="1541305"/>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FFA727-74A7-4411-B12D-DEF8EE7ADC50}" type="datetimeFigureOut">
              <a:rPr lang="vi-VN" smtClean="0"/>
              <a:t>11/11/2021</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B4E301-992F-4735-B2FB-DA7B68023F76}" type="slidenum">
              <a:rPr lang="vi-VN" smtClean="0"/>
              <a:t>‹#›</a:t>
            </a:fld>
            <a:endParaRPr lang="vi-VN"/>
          </a:p>
        </p:txBody>
      </p:sp>
    </p:spTree>
    <p:extLst>
      <p:ext uri="{BB962C8B-B14F-4D97-AF65-F5344CB8AC3E}">
        <p14:creationId xmlns:p14="http://schemas.microsoft.com/office/powerpoint/2010/main" val="2003698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5DB4E301-992F-4735-B2FB-DA7B68023F76}" type="slidenum">
              <a:rPr lang="vi-VN" smtClean="0"/>
              <a:t>14</a:t>
            </a:fld>
            <a:endParaRPr lang="vi-VN"/>
          </a:p>
        </p:txBody>
      </p:sp>
    </p:spTree>
    <p:extLst>
      <p:ext uri="{BB962C8B-B14F-4D97-AF65-F5344CB8AC3E}">
        <p14:creationId xmlns:p14="http://schemas.microsoft.com/office/powerpoint/2010/main" val="936690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5DB4E301-992F-4735-B2FB-DA7B68023F76}" type="slidenum">
              <a:rPr lang="vi-VN" smtClean="0"/>
              <a:t>22</a:t>
            </a:fld>
            <a:endParaRPr lang="vi-VN"/>
          </a:p>
        </p:txBody>
      </p:sp>
    </p:spTree>
    <p:extLst>
      <p:ext uri="{BB962C8B-B14F-4D97-AF65-F5344CB8AC3E}">
        <p14:creationId xmlns:p14="http://schemas.microsoft.com/office/powerpoint/2010/main" val="802080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11/11/2021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483382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11/11/2021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365148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11/11/2021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6290176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11/11/2021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1988528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11/11/2021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739120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11/11/2021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0188370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11/11/2021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638863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11/11/2021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179789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11/11/2021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723065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11/11/2021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056854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11/11/2021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668205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08ED132D-452A-49E5-B8CD-EA0C46A12A5F}" type="datetimeFigureOut">
              <a:rPr lang="vi-VN" smtClean="0">
                <a:solidFill>
                  <a:prstClr val="black">
                    <a:tint val="75000"/>
                  </a:prstClr>
                </a:solidFill>
              </a:rPr>
              <a:pPr defTabSz="1371600">
                <a:defRPr/>
              </a:pPr>
              <a:t>11/11/2021</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236650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image" Target="../media/image45.svg"/><Relationship Id="rId7" Type="http://schemas.openxmlformats.org/officeDocument/2006/relationships/image" Target="../media/image47.svg"/><Relationship Id="rId12" Type="http://schemas.openxmlformats.org/officeDocument/2006/relationships/image" Target="../media/image52.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3.svg"/><Relationship Id="rId10" Type="http://schemas.openxmlformats.org/officeDocument/2006/relationships/image" Target="../media/image50.png"/><Relationship Id="rId4" Type="http://schemas.openxmlformats.org/officeDocument/2006/relationships/image" Target="../media/image42.png"/><Relationship Id="rId9" Type="http://schemas.openxmlformats.org/officeDocument/2006/relationships/image" Target="../media/image49.svg"/></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3.svg"/><Relationship Id="rId7" Type="http://schemas.openxmlformats.org/officeDocument/2006/relationships/image" Target="../media/image62.svg"/><Relationship Id="rId12"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diagramColors" Target="../diagrams/colors1.xml"/><Relationship Id="rId5" Type="http://schemas.openxmlformats.org/officeDocument/2006/relationships/image" Target="../media/image60.svg"/><Relationship Id="rId10" Type="http://schemas.openxmlformats.org/officeDocument/2006/relationships/diagramQuickStyle" Target="../diagrams/quickStyle1.xml"/><Relationship Id="rId4" Type="http://schemas.openxmlformats.org/officeDocument/2006/relationships/image" Target="../media/image59.png"/><Relationship Id="rId9"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3.svg"/></Relationships>
</file>

<file path=ppt/slides/_rels/slide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0.sv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_rels/slide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2.svg"/><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2.sv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image" Target="../media/image45.svg"/><Relationship Id="rId7" Type="http://schemas.openxmlformats.org/officeDocument/2006/relationships/image" Target="../media/image47.svg"/><Relationship Id="rId12" Type="http://schemas.openxmlformats.org/officeDocument/2006/relationships/image" Target="../media/image52.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3.svg"/><Relationship Id="rId10" Type="http://schemas.openxmlformats.org/officeDocument/2006/relationships/image" Target="../media/image50.png"/><Relationship Id="rId4" Type="http://schemas.openxmlformats.org/officeDocument/2006/relationships/image" Target="../media/image42.png"/><Relationship Id="rId9" Type="http://schemas.openxmlformats.org/officeDocument/2006/relationships/image" Target="../media/image49.sv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80.png"/><Relationship Id="rId3" Type="http://schemas.openxmlformats.org/officeDocument/2006/relationships/audio" Target="../media/audio2.wav"/><Relationship Id="rId7" Type="http://schemas.openxmlformats.org/officeDocument/2006/relationships/image" Target="../media/image76.png"/><Relationship Id="rId12" Type="http://schemas.openxmlformats.org/officeDocument/2006/relationships/image" Target="../media/image79.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78.png"/><Relationship Id="rId5" Type="http://schemas.openxmlformats.org/officeDocument/2006/relationships/image" Target="../media/image75.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77.png"/></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81.png"/><Relationship Id="rId3" Type="http://schemas.openxmlformats.org/officeDocument/2006/relationships/audio" Target="../media/audio3.wav"/><Relationship Id="rId7" Type="http://schemas.openxmlformats.org/officeDocument/2006/relationships/image" Target="../media/image76.png"/><Relationship Id="rId12" Type="http://schemas.openxmlformats.org/officeDocument/2006/relationships/image" Target="../media/image79.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80.png"/><Relationship Id="rId5" Type="http://schemas.openxmlformats.org/officeDocument/2006/relationships/image" Target="../media/image75.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80.png"/><Relationship Id="rId3" Type="http://schemas.openxmlformats.org/officeDocument/2006/relationships/audio" Target="../media/audio2.wav"/><Relationship Id="rId7" Type="http://schemas.openxmlformats.org/officeDocument/2006/relationships/image" Target="../media/image76.png"/><Relationship Id="rId12" Type="http://schemas.openxmlformats.org/officeDocument/2006/relationships/image" Target="../media/image79.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78.png"/><Relationship Id="rId5" Type="http://schemas.openxmlformats.org/officeDocument/2006/relationships/image" Target="../media/image75.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77.png"/></Relationships>
</file>

<file path=ppt/slides/_rels/slide3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9.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svg"/><Relationship Id="rId7" Type="http://schemas.openxmlformats.org/officeDocument/2006/relationships/image" Target="../media/image87.sv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91.svg"/><Relationship Id="rId5" Type="http://schemas.openxmlformats.org/officeDocument/2006/relationships/image" Target="../media/image85.sv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svg"/></Relationships>
</file>

<file path=ppt/slides/_rels/slide3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9.svg"/><Relationship Id="rId7" Type="http://schemas.openxmlformats.org/officeDocument/2006/relationships/image" Target="../media/image31.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3.svg"/><Relationship Id="rId5" Type="http://schemas.openxmlformats.org/officeDocument/2006/relationships/image" Target="../media/image15.svg"/><Relationship Id="rId10" Type="http://schemas.openxmlformats.org/officeDocument/2006/relationships/image" Target="../media/image32.png"/><Relationship Id="rId4" Type="http://schemas.openxmlformats.org/officeDocument/2006/relationships/image" Target="../media/image14.png"/><Relationship Id="rId9" Type="http://schemas.openxmlformats.org/officeDocument/2006/relationships/image" Target="../media/image19.sv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43.svg"/><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42.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1.svg"/><Relationship Id="rId5" Type="http://schemas.openxmlformats.org/officeDocument/2006/relationships/image" Target="../media/image37.svg"/><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3.sv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43.svg"/><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42.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1.svg"/><Relationship Id="rId5" Type="http://schemas.openxmlformats.org/officeDocument/2006/relationships/image" Target="../media/image37.svg"/><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3.sv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image" Target="../media/image45.svg"/><Relationship Id="rId7" Type="http://schemas.openxmlformats.org/officeDocument/2006/relationships/image" Target="../media/image47.svg"/><Relationship Id="rId12" Type="http://schemas.openxmlformats.org/officeDocument/2006/relationships/image" Target="../media/image52.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3.svg"/><Relationship Id="rId10" Type="http://schemas.openxmlformats.org/officeDocument/2006/relationships/image" Target="../media/image50.png"/><Relationship Id="rId4" Type="http://schemas.openxmlformats.org/officeDocument/2006/relationships/image" Target="../media/image42.png"/><Relationship Id="rId9" Type="http://schemas.openxmlformats.org/officeDocument/2006/relationships/image" Target="../media/image49.svg"/></Relationships>
</file>

<file path=ppt/slides/_rels/slide8.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3.svg"/><Relationship Id="rId7" Type="http://schemas.openxmlformats.org/officeDocument/2006/relationships/image" Target="../media/image62.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7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782829">
            <a:off x="15849632" y="1587818"/>
            <a:ext cx="3369839" cy="2132189"/>
          </a:xfrm>
          <a:prstGeom prst="rect">
            <a:avLst/>
          </a:prstGeom>
        </p:spPr>
      </p:pic>
      <p:sp>
        <p:nvSpPr>
          <p:cNvPr id="3" name="TextBox 3"/>
          <p:cNvSpPr txBox="1"/>
          <p:nvPr/>
        </p:nvSpPr>
        <p:spPr>
          <a:xfrm>
            <a:off x="3722047" y="3604069"/>
            <a:ext cx="13532523" cy="2678810"/>
          </a:xfrm>
          <a:prstGeom prst="rect">
            <a:avLst/>
          </a:prstGeom>
        </p:spPr>
        <p:txBody>
          <a:bodyPr wrap="square" lIns="0" tIns="0" rIns="0" bIns="0" rtlCol="0" anchor="t">
            <a:spAutoFit/>
          </a:bodyPr>
          <a:lstStyle/>
          <a:p>
            <a:pPr algn="ctr">
              <a:lnSpc>
                <a:spcPts val="11000"/>
              </a:lnSpc>
            </a:pPr>
            <a:r>
              <a:rPr lang="en-US" sz="7200" b="1" dirty="0">
                <a:solidFill>
                  <a:srgbClr val="00B050"/>
                </a:solidFill>
                <a:latin typeface="Arial" panose="020B0604020202020204" pitchFamily="34" charset="0"/>
                <a:cs typeface="Arial" panose="020B0604020202020204" pitchFamily="34" charset="0"/>
              </a:rPr>
              <a:t>CHÀO MỪNG CÁC EM ĐẾN VỚI BÀI HỌC NGÀY HÔM NAY!</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0348" y="2992971"/>
            <a:ext cx="3735851" cy="599043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52" t="252"/>
          <a:stretch>
            <a:fillRect/>
          </a:stretch>
        </p:blipFill>
        <p:spPr>
          <a:xfrm rot="5400000" flipH="1">
            <a:off x="7731478" y="-126424"/>
            <a:ext cx="2329745" cy="20021243"/>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102" r="102"/>
          <a:stretch>
            <a:fillRect/>
          </a:stretch>
        </p:blipFill>
        <p:spPr>
          <a:xfrm rot="5400000">
            <a:off x="7762785" y="450158"/>
            <a:ext cx="2267130" cy="19483145"/>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400000">
            <a:off x="-186469" y="-6757608"/>
            <a:ext cx="7891463" cy="11302876"/>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465734">
            <a:off x="14811831" y="-1132946"/>
            <a:ext cx="3369859" cy="458767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E5077"/>
        </a:solidFill>
        <a:effectLst/>
      </p:bgPr>
    </p:bg>
    <p:spTree>
      <p:nvGrpSpPr>
        <p:cNvPr id="1" name=""/>
        <p:cNvGrpSpPr/>
        <p:nvPr/>
      </p:nvGrpSpPr>
      <p:grpSpPr>
        <a:xfrm>
          <a:off x="0" y="0"/>
          <a:ext cx="0" cy="0"/>
          <a:chOff x="0" y="0"/>
          <a:chExt cx="0" cy="0"/>
        </a:xfrm>
      </p:grpSpPr>
      <p:sp>
        <p:nvSpPr>
          <p:cNvPr id="2" name="TextBox 2"/>
          <p:cNvSpPr txBox="1"/>
          <p:nvPr/>
        </p:nvSpPr>
        <p:spPr>
          <a:xfrm>
            <a:off x="4893001" y="2812411"/>
            <a:ext cx="10156154" cy="2925609"/>
          </a:xfrm>
          <a:prstGeom prst="rect">
            <a:avLst/>
          </a:prstGeom>
        </p:spPr>
        <p:txBody>
          <a:bodyPr wrap="square" lIns="0" tIns="0" rIns="0" bIns="0" rtlCol="0" anchor="t">
            <a:spAutoFit/>
          </a:bodyPr>
          <a:lstStyle/>
          <a:p>
            <a:pPr algn="ctr">
              <a:lnSpc>
                <a:spcPts val="12100"/>
              </a:lnSpc>
            </a:pPr>
            <a:r>
              <a:rPr lang="en-US" sz="7200" b="1" dirty="0">
                <a:solidFill>
                  <a:srgbClr val="FFFF00"/>
                </a:solidFill>
                <a:latin typeface="Arial" panose="020B0604020202020204" pitchFamily="34" charset="0"/>
                <a:cs typeface="Arial" panose="020B0604020202020204" pitchFamily="34" charset="0"/>
              </a:rPr>
              <a:t>III. SUY NGẪM VÀ PHẢN HỒI</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781173">
            <a:off x="1030607" y="2759911"/>
            <a:ext cx="3605719" cy="47671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89161" y="2535255"/>
            <a:ext cx="3651541" cy="521648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19697">
            <a:off x="14442527" y="-1932781"/>
            <a:ext cx="5633547" cy="6131752"/>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52883"/>
          <a:stretch>
            <a:fillRect/>
          </a:stretch>
        </p:blipFill>
        <p:spPr>
          <a:xfrm>
            <a:off x="8019287" y="8536121"/>
            <a:ext cx="10268713" cy="1752215"/>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743565">
            <a:off x="-183354" y="6974803"/>
            <a:ext cx="3931601" cy="5631200"/>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14620" r="33645" b="60051"/>
          <a:stretch>
            <a:fillRect/>
          </a:stretch>
        </p:blipFill>
        <p:spPr>
          <a:xfrm>
            <a:off x="1116037" y="1264136"/>
            <a:ext cx="603339" cy="736603"/>
          </a:xfrm>
          <a:prstGeom prst="rect">
            <a:avLst/>
          </a:prstGeom>
        </p:spPr>
      </p:pic>
    </p:spTree>
    <p:extLst>
      <p:ext uri="{BB962C8B-B14F-4D97-AF65-F5344CB8AC3E}">
        <p14:creationId xmlns:p14="http://schemas.microsoft.com/office/powerpoint/2010/main" val="35797644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7EE"/>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713764">
            <a:off x="15824473" y="8192206"/>
            <a:ext cx="3369839" cy="2132189"/>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3525195" y="325096"/>
            <a:ext cx="7835842" cy="2297901"/>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847962">
            <a:off x="15812307" y="2055112"/>
            <a:ext cx="4386088" cy="3317478"/>
          </a:xfrm>
          <a:prstGeom prst="rect">
            <a:avLst/>
          </a:prstGeom>
        </p:spPr>
      </p:pic>
      <p:graphicFrame>
        <p:nvGraphicFramePr>
          <p:cNvPr id="4" name="Diagram 3">
            <a:extLst>
              <a:ext uri="{FF2B5EF4-FFF2-40B4-BE49-F238E27FC236}">
                <a16:creationId xmlns:a16="http://schemas.microsoft.com/office/drawing/2014/main" id="{1D18BF24-BF65-413C-B7C2-9ECFC7EBC970}"/>
              </a:ext>
            </a:extLst>
          </p:cNvPr>
          <p:cNvGraphicFramePr/>
          <p:nvPr>
            <p:extLst>
              <p:ext uri="{D42A27DB-BD31-4B8C-83A1-F6EECF244321}">
                <p14:modId xmlns:p14="http://schemas.microsoft.com/office/powerpoint/2010/main" val="1999047372"/>
              </p:ext>
            </p:extLst>
          </p:nvPr>
        </p:nvGraphicFramePr>
        <p:xfrm>
          <a:off x="757989" y="1638300"/>
          <a:ext cx="15532165" cy="8128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6" name="TextBox 15">
            <a:extLst>
              <a:ext uri="{FF2B5EF4-FFF2-40B4-BE49-F238E27FC236}">
                <a16:creationId xmlns:a16="http://schemas.microsoft.com/office/drawing/2014/main" id="{340D5235-D9D9-4349-A19D-F68169BCF099}"/>
              </a:ext>
            </a:extLst>
          </p:cNvPr>
          <p:cNvSpPr txBox="1"/>
          <p:nvPr/>
        </p:nvSpPr>
        <p:spPr>
          <a:xfrm>
            <a:off x="1600200" y="264762"/>
            <a:ext cx="7162800" cy="764184"/>
          </a:xfrm>
          <a:prstGeom prst="rect">
            <a:avLst/>
          </a:prstGeom>
          <a:noFill/>
        </p:spPr>
        <p:txBody>
          <a:bodyPr wrap="square">
            <a:spAutoFit/>
          </a:bodyPr>
          <a:lstStyle/>
          <a:p>
            <a:pPr algn="just">
              <a:lnSpc>
                <a:spcPct val="107000"/>
              </a:lnSpc>
              <a:spcAft>
                <a:spcPts val="1200"/>
              </a:spcAft>
            </a:pPr>
            <a:r>
              <a:rPr lang="vi-VN" sz="4400" b="1" dirty="0">
                <a:latin typeface="Times New Roman" panose="02020603050405020304" pitchFamily="18" charset="0"/>
                <a:ea typeface="Calibri" panose="020F0502020204030204" pitchFamily="34" charset="0"/>
                <a:cs typeface="Times New Roman" panose="02020603050405020304" pitchFamily="18" charset="0"/>
              </a:rPr>
              <a:t>1</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chuyện</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về</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cô</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Gió</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7557E520-B34C-4ACB-9B53-A4AE2581FBAC}"/>
              </a:ext>
            </a:extLst>
          </p:cNvPr>
          <p:cNvSpPr txBox="1"/>
          <p:nvPr/>
        </p:nvSpPr>
        <p:spPr>
          <a:xfrm>
            <a:off x="1997846" y="1315134"/>
            <a:ext cx="5562600" cy="646331"/>
          </a:xfrm>
          <a:prstGeom prst="rect">
            <a:avLst/>
          </a:prstGeom>
          <a:noFill/>
        </p:spPr>
        <p:txBody>
          <a:bodyPr wrap="square" rtlCol="0">
            <a:spAutoFit/>
          </a:bodyPr>
          <a:lstStyle/>
          <a:p>
            <a:r>
              <a:rPr lang="vi-VN" sz="3600" b="1" i="1" dirty="0">
                <a:solidFill>
                  <a:srgbClr val="FF0000"/>
                </a:solidFill>
                <a:latin typeface="Times New Roman" panose="02020603050405020304" pitchFamily="18" charset="0"/>
                <a:cs typeface="Times New Roman" panose="02020603050405020304" pitchFamily="18" charset="0"/>
              </a:rPr>
              <a:t>a. Giới thiệu về cô Gió</a:t>
            </a:r>
            <a:endParaRPr lang="en-US" sz="36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197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7EE"/>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713764">
            <a:off x="15574381" y="237030"/>
            <a:ext cx="3369839" cy="2132189"/>
          </a:xfrm>
          <a:prstGeom prst="rect">
            <a:avLst/>
          </a:prstGeom>
        </p:spPr>
      </p:pic>
      <p:sp>
        <p:nvSpPr>
          <p:cNvPr id="7" name="TextBox 6">
            <a:extLst>
              <a:ext uri="{FF2B5EF4-FFF2-40B4-BE49-F238E27FC236}">
                <a16:creationId xmlns:a16="http://schemas.microsoft.com/office/drawing/2014/main" id="{08657014-1009-4D1F-AEAF-EECE88026AAE}"/>
              </a:ext>
            </a:extLst>
          </p:cNvPr>
          <p:cNvSpPr txBox="1"/>
          <p:nvPr/>
        </p:nvSpPr>
        <p:spPr>
          <a:xfrm>
            <a:off x="1676400" y="2247900"/>
            <a:ext cx="9240252" cy="4147739"/>
          </a:xfrm>
          <a:prstGeom prst="rect">
            <a:avLst/>
          </a:prstGeom>
          <a:noFill/>
        </p:spPr>
        <p:txBody>
          <a:bodyPr wrap="square">
            <a:spAutoFit/>
          </a:bodyPr>
          <a:lstStyle/>
          <a:p>
            <a:pPr algn="just">
              <a:lnSpc>
                <a:spcPct val="150000"/>
              </a:lnSpc>
            </a:pPr>
            <a:r>
              <a:rPr lang="vi-VN"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Những công việc gió làm:</a:t>
            </a:r>
            <a:endPar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Giúp chiếc thuyền đi nhanh hơn.</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Giúp các loài hoa thụ phấn</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Đưa mây về làm mưa</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Gió mát cho co người, cây cối..</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BD9A833F-CC18-4733-85FA-A674F3A0C39C}"/>
              </a:ext>
            </a:extLst>
          </p:cNvPr>
          <p:cNvSpPr txBox="1"/>
          <p:nvPr/>
        </p:nvSpPr>
        <p:spPr>
          <a:xfrm>
            <a:off x="1692442" y="6377726"/>
            <a:ext cx="14722642" cy="823174"/>
          </a:xfrm>
          <a:prstGeom prst="rect">
            <a:avLst/>
          </a:prstGeom>
          <a:noFill/>
        </p:spPr>
        <p:txBody>
          <a:bodyPr wrap="square">
            <a:spAutoFit/>
          </a:bodyPr>
          <a:lstStyle/>
          <a:p>
            <a:pPr algn="just">
              <a:lnSpc>
                <a:spcPct val="150000"/>
              </a:lnSpc>
            </a:pP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Gió giúp ích cho cỏ cây, loài vật, con người.</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87D4B44B-E373-4F27-9CA9-C7277ADC1215}"/>
              </a:ext>
            </a:extLst>
          </p:cNvPr>
          <p:cNvSpPr txBox="1"/>
          <p:nvPr/>
        </p:nvSpPr>
        <p:spPr>
          <a:xfrm>
            <a:off x="1716505" y="7475926"/>
            <a:ext cx="8009021" cy="2087174"/>
          </a:xfrm>
          <a:prstGeom prst="rect">
            <a:avLst/>
          </a:prstGeom>
          <a:noFill/>
        </p:spPr>
        <p:txBody>
          <a:bodyPr wrap="square">
            <a:spAutoFit/>
          </a:bodyPr>
          <a:lstStyle/>
          <a:p>
            <a:pPr algn="just">
              <a:lnSpc>
                <a:spcPct val="107000"/>
              </a:lnSpc>
              <a:spcAft>
                <a:spcPts val="800"/>
              </a:spcAft>
            </a:pPr>
            <a:r>
              <a:rPr lang="en-US" sz="36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36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36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mọi</a:t>
            </a:r>
            <a:r>
              <a:rPr lang="en-US" sz="36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7000"/>
              </a:lnSpc>
              <a:spcAft>
                <a:spcPts val="1200"/>
              </a:spcAft>
              <a:buFont typeface="Wingdings" panose="05000000000000000000" pitchFamily="2" charset="2"/>
              <a:buChar char="ü"/>
            </a:pP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Ai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quý</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Gió</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ü"/>
            </a:pP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vừa</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đâu</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ai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26450DBD-692C-444F-A341-B44A5B771511}"/>
              </a:ext>
            </a:extLst>
          </p:cNvPr>
          <p:cNvSpPr txBox="1"/>
          <p:nvPr/>
        </p:nvSpPr>
        <p:spPr>
          <a:xfrm>
            <a:off x="1235128" y="497179"/>
            <a:ext cx="7999109" cy="825226"/>
          </a:xfrm>
          <a:prstGeom prst="rect">
            <a:avLst/>
          </a:prstGeom>
          <a:noFill/>
        </p:spPr>
        <p:txBody>
          <a:bodyPr wrap="square">
            <a:spAutoFit/>
          </a:bodyPr>
          <a:lstStyle/>
          <a:p>
            <a:pPr algn="just">
              <a:lnSpc>
                <a:spcPct val="107000"/>
              </a:lnSpc>
              <a:spcAft>
                <a:spcPts val="1200"/>
              </a:spcAft>
            </a:pPr>
            <a:r>
              <a:rPr lang="vi-VN"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Câu</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chuyện</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về</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cô</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Gió</a:t>
            </a:r>
            <a:endParaRPr lang="en-US" sz="4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6" name="Picture 2" descr="Chị gió | Bài thơ Chị gió (Đoàn Vị Thượng​)">
            <a:extLst>
              <a:ext uri="{FF2B5EF4-FFF2-40B4-BE49-F238E27FC236}">
                <a16:creationId xmlns:a16="http://schemas.microsoft.com/office/drawing/2014/main" id="{CC5C8600-C691-460F-8B7A-471A644353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29209" y="947344"/>
            <a:ext cx="6436819" cy="42743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ầm non Gia Thượng Xem trên giao diện máy tính Cổng kết nối Sở GD&amp;amp;ĐT Hà Nội  PHÒNG GD&amp;amp;ĐT Long Biên MẦM NON TIỂU HỌC THCS CỔNG NỘI BỘ Phần mềm tác nghiệp  Tuyển sinh đầu cấp Hệ thống thông tin quản lý giáo dục Phụ huynh học sinh  ...">
            <a:extLst>
              <a:ext uri="{FF2B5EF4-FFF2-40B4-BE49-F238E27FC236}">
                <a16:creationId xmlns:a16="http://schemas.microsoft.com/office/drawing/2014/main" id="{B9EB53E4-4634-4D1C-878B-2C7107531D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85356" y="5676900"/>
            <a:ext cx="6404735" cy="406765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AB7FE09-62F8-40A7-8D43-0FBDAEB5C58E}"/>
              </a:ext>
            </a:extLst>
          </p:cNvPr>
          <p:cNvSpPr txBox="1"/>
          <p:nvPr/>
        </p:nvSpPr>
        <p:spPr>
          <a:xfrm>
            <a:off x="1837823" y="1500722"/>
            <a:ext cx="5562600" cy="646331"/>
          </a:xfrm>
          <a:prstGeom prst="rect">
            <a:avLst/>
          </a:prstGeom>
          <a:noFill/>
        </p:spPr>
        <p:txBody>
          <a:bodyPr wrap="square" rtlCol="0">
            <a:spAutoFit/>
          </a:bodyPr>
          <a:lstStyle/>
          <a:p>
            <a:r>
              <a:rPr lang="vi-VN" sz="3600" b="1" i="1" dirty="0">
                <a:solidFill>
                  <a:srgbClr val="FF0000"/>
                </a:solidFill>
                <a:latin typeface="Times New Roman" panose="02020603050405020304" pitchFamily="18" charset="0"/>
                <a:cs typeface="Times New Roman" panose="02020603050405020304" pitchFamily="18" charset="0"/>
              </a:rPr>
              <a:t>a. Giới thiệu về cô Gió</a:t>
            </a:r>
            <a:endParaRPr lang="en-US" sz="36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302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7EE"/>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713764">
            <a:off x="15574381" y="237030"/>
            <a:ext cx="3369839" cy="2132189"/>
          </a:xfrm>
          <a:prstGeom prst="rect">
            <a:avLst/>
          </a:prstGeom>
        </p:spPr>
      </p:pic>
      <p:pic>
        <p:nvPicPr>
          <p:cNvPr id="26" name="Picture 25">
            <a:extLst>
              <a:ext uri="{FF2B5EF4-FFF2-40B4-BE49-F238E27FC236}">
                <a16:creationId xmlns:a16="http://schemas.microsoft.com/office/drawing/2014/main" id="{D115472E-589B-48E3-BCDC-79FCF45B3C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47800" y="5136727"/>
            <a:ext cx="4588427" cy="5150273"/>
          </a:xfrm>
          <a:prstGeom prst="rect">
            <a:avLst/>
          </a:prstGeom>
        </p:spPr>
      </p:pic>
      <p:sp>
        <p:nvSpPr>
          <p:cNvPr id="28" name="Thought Bubble: Cloud 27">
            <a:extLst>
              <a:ext uri="{FF2B5EF4-FFF2-40B4-BE49-F238E27FC236}">
                <a16:creationId xmlns:a16="http://schemas.microsoft.com/office/drawing/2014/main" id="{39CC720A-F629-4F82-810C-400BC47E77DE}"/>
              </a:ext>
            </a:extLst>
          </p:cNvPr>
          <p:cNvSpPr/>
          <p:nvPr/>
        </p:nvSpPr>
        <p:spPr>
          <a:xfrm>
            <a:off x="5888036" y="2552700"/>
            <a:ext cx="9042956" cy="4542972"/>
          </a:xfrm>
          <a:prstGeom prst="cloud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800" b="1" i="1" dirty="0">
                <a:solidFill>
                  <a:schemeClr val="tx1"/>
                </a:solidFill>
                <a:latin typeface="Times New Roman" panose="02020603050405020304" pitchFamily="18" charset="0"/>
                <a:cs typeface="Times New Roman" panose="02020603050405020304" pitchFamily="18" charset="0"/>
              </a:rPr>
              <a:t>Vì sao cô Gió lại giúp bạn Đào</a:t>
            </a:r>
            <a:r>
              <a:rPr lang="en-US" sz="3800" b="1" i="1" dirty="0">
                <a:solidFill>
                  <a:schemeClr val="tx1"/>
                </a:solidFill>
                <a:latin typeface="Times New Roman" panose="02020603050405020304" pitchFamily="18" charset="0"/>
                <a:cs typeface="Times New Roman" panose="02020603050405020304" pitchFamily="18" charset="0"/>
              </a:rPr>
              <a:t>?</a:t>
            </a:r>
            <a:r>
              <a:rPr lang="vi-VN" sz="3800" b="1" i="1" dirty="0">
                <a:solidFill>
                  <a:schemeClr val="tx1"/>
                </a:solidFill>
                <a:latin typeface="Times New Roman" panose="02020603050405020304" pitchFamily="18" charset="0"/>
                <a:cs typeface="Times New Roman" panose="02020603050405020304" pitchFamily="18" charset="0"/>
              </a:rPr>
              <a:t> Cô Gió đã làm những việc gì?</a:t>
            </a:r>
          </a:p>
        </p:txBody>
      </p:sp>
      <p:sp>
        <p:nvSpPr>
          <p:cNvPr id="7" name="TextBox 6">
            <a:extLst>
              <a:ext uri="{FF2B5EF4-FFF2-40B4-BE49-F238E27FC236}">
                <a16:creationId xmlns:a16="http://schemas.microsoft.com/office/drawing/2014/main" id="{6C0DCCE5-C6FB-4E82-929F-176C61FF5189}"/>
              </a:ext>
            </a:extLst>
          </p:cNvPr>
          <p:cNvSpPr txBox="1"/>
          <p:nvPr/>
        </p:nvSpPr>
        <p:spPr>
          <a:xfrm>
            <a:off x="1144891" y="477898"/>
            <a:ext cx="7999109" cy="825226"/>
          </a:xfrm>
          <a:prstGeom prst="rect">
            <a:avLst/>
          </a:prstGeom>
          <a:noFill/>
        </p:spPr>
        <p:txBody>
          <a:bodyPr wrap="square">
            <a:spAutoFit/>
          </a:bodyPr>
          <a:lstStyle/>
          <a:p>
            <a:pPr algn="just">
              <a:lnSpc>
                <a:spcPct val="107000"/>
              </a:lnSpc>
              <a:spcAft>
                <a:spcPts val="1200"/>
              </a:spcAft>
            </a:pPr>
            <a:r>
              <a:rPr lang="vi-VN"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Câu</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chuyện</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về</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cô</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Gió</a:t>
            </a:r>
            <a:endParaRPr lang="en-US" sz="4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3D0D8F93-CEF8-4CF8-A2A1-76E8CCC0BFD4}"/>
              </a:ext>
            </a:extLst>
          </p:cNvPr>
          <p:cNvSpPr txBox="1"/>
          <p:nvPr/>
        </p:nvSpPr>
        <p:spPr>
          <a:xfrm>
            <a:off x="1828800" y="1461842"/>
            <a:ext cx="5562600" cy="646331"/>
          </a:xfrm>
          <a:prstGeom prst="rect">
            <a:avLst/>
          </a:prstGeom>
          <a:noFill/>
        </p:spPr>
        <p:txBody>
          <a:bodyPr wrap="square" rtlCol="0">
            <a:spAutoFit/>
          </a:bodyPr>
          <a:lstStyle/>
          <a:p>
            <a:r>
              <a:rPr lang="vi-VN" sz="3600" b="1" i="1" dirty="0">
                <a:solidFill>
                  <a:srgbClr val="FF0000"/>
                </a:solidFill>
                <a:latin typeface="Times New Roman" panose="02020603050405020304" pitchFamily="18" charset="0"/>
                <a:cs typeface="Times New Roman" panose="02020603050405020304" pitchFamily="18" charset="0"/>
              </a:rPr>
              <a:t>b. Gió giúp đỡ bạn Đào</a:t>
            </a:r>
            <a:endParaRPr lang="en-US" sz="3600" b="1" i="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7EE"/>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713764">
            <a:off x="15574381" y="237030"/>
            <a:ext cx="3369839" cy="2132189"/>
          </a:xfrm>
          <a:prstGeom prst="rect">
            <a:avLst/>
          </a:prstGeom>
        </p:spPr>
      </p:pic>
      <p:sp>
        <p:nvSpPr>
          <p:cNvPr id="6" name="TextBox 5">
            <a:extLst>
              <a:ext uri="{FF2B5EF4-FFF2-40B4-BE49-F238E27FC236}">
                <a16:creationId xmlns:a16="http://schemas.microsoft.com/office/drawing/2014/main" id="{4B402F23-B26A-422C-830C-B33125D16086}"/>
              </a:ext>
            </a:extLst>
          </p:cNvPr>
          <p:cNvSpPr txBox="1"/>
          <p:nvPr/>
        </p:nvSpPr>
        <p:spPr>
          <a:xfrm>
            <a:off x="1235128" y="497179"/>
            <a:ext cx="7999109" cy="825226"/>
          </a:xfrm>
          <a:prstGeom prst="rect">
            <a:avLst/>
          </a:prstGeom>
          <a:noFill/>
        </p:spPr>
        <p:txBody>
          <a:bodyPr wrap="square">
            <a:spAutoFit/>
          </a:bodyPr>
          <a:lstStyle/>
          <a:p>
            <a:pPr algn="just">
              <a:lnSpc>
                <a:spcPct val="107000"/>
              </a:lnSpc>
              <a:spcAft>
                <a:spcPts val="1200"/>
              </a:spcAft>
            </a:pPr>
            <a:r>
              <a:rPr lang="vi-VN"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Câu</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chuyện</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về</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cô</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Gió</a:t>
            </a:r>
            <a:endParaRPr lang="en-US" sz="4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73FE5148-6D63-4631-8B06-F7158F33F02F}"/>
              </a:ext>
            </a:extLst>
          </p:cNvPr>
          <p:cNvSpPr txBox="1"/>
          <p:nvPr/>
        </p:nvSpPr>
        <p:spPr>
          <a:xfrm>
            <a:off x="413084" y="2400300"/>
            <a:ext cx="11855116" cy="7394973"/>
          </a:xfrm>
          <a:prstGeom prst="rect">
            <a:avLst/>
          </a:prstGeom>
          <a:solidFill>
            <a:schemeClr val="accent6">
              <a:lumMod val="40000"/>
              <a:lumOff val="60000"/>
            </a:schemeClr>
          </a:solidFill>
        </p:spPr>
        <p:txBody>
          <a:bodyPr wrap="square" rtlCol="0">
            <a:spAutoFit/>
          </a:bodyPr>
          <a:lstStyle/>
          <a:p>
            <a:pPr algn="just">
              <a:lnSpc>
                <a:spcPct val="107000"/>
              </a:lnSpc>
              <a:spcAft>
                <a:spcPts val="800"/>
              </a:spcAft>
            </a:pPr>
            <a:r>
              <a:rPr lang="vi-VN" sz="3600" b="1" dirty="0">
                <a:latin typeface="Times New Roman" panose="02020603050405020304" pitchFamily="18" charset="0"/>
                <a:ea typeface="Times New Roman" panose="02020603050405020304" pitchFamily="18" charset="0"/>
                <a:cs typeface="Times New Roman" panose="02020603050405020304" pitchFamily="18" charset="0"/>
              </a:rPr>
              <a:t>Hoàn cảnh của Đào:</a:t>
            </a:r>
          </a:p>
          <a:p>
            <a:pPr marL="457200" indent="-457200" algn="just">
              <a:lnSpc>
                <a:spcPct val="107000"/>
              </a:lnSpc>
              <a:spcAft>
                <a:spcPts val="800"/>
              </a:spcAft>
              <a:buFont typeface="Arial" panose="020B0604020202020204" pitchFamily="34" charset="0"/>
              <a:buChar char="•"/>
            </a:pP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Bố</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mẹ</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vắng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hai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bà</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cháu</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07000"/>
              </a:lnSpc>
              <a:spcAft>
                <a:spcPts val="1200"/>
              </a:spcAft>
              <a:buFont typeface="Arial" panose="020B0604020202020204" pitchFamily="34" charset="0"/>
              <a:buChar char="•"/>
            </a:pP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Trời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nóng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hầm</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hập</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Bà</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Đào</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bị</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ốm</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phải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ngồi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quạt</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bà</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1200"/>
              </a:spcAft>
            </a:pP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bà</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cháu</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thương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nhau</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07000"/>
              </a:lnSpc>
              <a:spcAft>
                <a:spcPts val="1200"/>
              </a:spcAft>
              <a:buFont typeface="Arial" panose="020B0604020202020204" pitchFamily="34" charset="0"/>
              <a:buChar char="•"/>
            </a:pP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Bà</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dù</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nóng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nhưng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vẫn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thương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cháu</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Thôi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nghỉ</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bà</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nóng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lắm</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đâu</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07000"/>
              </a:lnSpc>
              <a:spcAft>
                <a:spcPts val="1200"/>
              </a:spcAft>
              <a:buFont typeface="Arial" panose="020B0604020202020204" pitchFamily="34" charset="0"/>
              <a:buChar char="•"/>
            </a:pP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Đào</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bà</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nóng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nên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mải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thương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bà</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đâu</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lưng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áo</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cũng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đẫm</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mồ</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hôi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Cháu</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mỏi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tay</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đâu</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bà</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cứ</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cháu</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quạt</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vi-VN"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Cô Gió đã giúp đỡ Đào.</a:t>
            </a:r>
            <a:endParaRPr lang="en-US" sz="3600" b="1" i="1" dirty="0">
              <a:solidFill>
                <a:srgbClr val="FF0000"/>
              </a:solidFill>
              <a:latin typeface="Times New Roman" panose="02020603050405020304" pitchFamily="18" charset="0"/>
              <a:cs typeface="Times New Roman" panose="02020603050405020304" pitchFamily="18" charset="0"/>
            </a:endParaRPr>
          </a:p>
        </p:txBody>
      </p:sp>
      <p:pic>
        <p:nvPicPr>
          <p:cNvPr id="2050" name="Picture 2" descr="Quạt cho bà ngủ (trang 23) - Tiếng Việt 3 tập 1">
            <a:extLst>
              <a:ext uri="{FF2B5EF4-FFF2-40B4-BE49-F238E27FC236}">
                <a16:creationId xmlns:a16="http://schemas.microsoft.com/office/drawing/2014/main" id="{1CCF4297-62AF-454C-854E-8526E889E6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0600" y="3771900"/>
            <a:ext cx="5799164" cy="37787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C8849FD-0AA3-4A82-8A8D-1442B7228AB4}"/>
              </a:ext>
            </a:extLst>
          </p:cNvPr>
          <p:cNvSpPr txBox="1"/>
          <p:nvPr/>
        </p:nvSpPr>
        <p:spPr>
          <a:xfrm>
            <a:off x="1905000" y="1467534"/>
            <a:ext cx="5562600" cy="646331"/>
          </a:xfrm>
          <a:prstGeom prst="rect">
            <a:avLst/>
          </a:prstGeom>
          <a:noFill/>
        </p:spPr>
        <p:txBody>
          <a:bodyPr wrap="square" rtlCol="0">
            <a:spAutoFit/>
          </a:bodyPr>
          <a:lstStyle/>
          <a:p>
            <a:r>
              <a:rPr lang="vi-VN" sz="3600" b="1" i="1" dirty="0">
                <a:solidFill>
                  <a:srgbClr val="FF0000"/>
                </a:solidFill>
                <a:latin typeface="Times New Roman" panose="02020603050405020304" pitchFamily="18" charset="0"/>
                <a:cs typeface="Times New Roman" panose="02020603050405020304" pitchFamily="18" charset="0"/>
              </a:rPr>
              <a:t>b. Gió giúp đỡ bạn Đào</a:t>
            </a:r>
            <a:endParaRPr lang="en-US" sz="36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325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7EE"/>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713764">
            <a:off x="15574381" y="237030"/>
            <a:ext cx="3369839" cy="2132189"/>
          </a:xfrm>
          <a:prstGeom prst="rect">
            <a:avLst/>
          </a:prstGeom>
        </p:spPr>
      </p:pic>
      <p:sp>
        <p:nvSpPr>
          <p:cNvPr id="5" name="Rectangle 4">
            <a:extLst>
              <a:ext uri="{FF2B5EF4-FFF2-40B4-BE49-F238E27FC236}">
                <a16:creationId xmlns:a16="http://schemas.microsoft.com/office/drawing/2014/main" id="{98E5EE1F-D482-40CA-B186-A2A5E94C0358}"/>
              </a:ext>
            </a:extLst>
          </p:cNvPr>
          <p:cNvSpPr/>
          <p:nvPr/>
        </p:nvSpPr>
        <p:spPr>
          <a:xfrm>
            <a:off x="914400" y="2950510"/>
            <a:ext cx="11277600" cy="6002990"/>
          </a:xfrm>
          <a:prstGeom prst="rect">
            <a:avLst/>
          </a:prstGeom>
          <a:solidFill>
            <a:schemeClr val="accent5">
              <a:lumMod val="40000"/>
              <a:lumOff val="60000"/>
            </a:schemeClr>
          </a:solidFill>
        </p:spPr>
        <p:txBody>
          <a:bodyPr wrap="square">
            <a:spAutoFit/>
          </a:bodyPr>
          <a:lstStyle/>
          <a:p>
            <a:pPr algn="just">
              <a:lnSpc>
                <a:spcPct val="107000"/>
              </a:lnSpc>
              <a:spcAft>
                <a:spcPts val="1200"/>
              </a:spcAft>
            </a:pPr>
            <a:r>
              <a:rPr lang="vi-VN" sz="3600" b="1" dirty="0">
                <a:latin typeface="Times New Roman" panose="02020603050405020304" pitchFamily="18" charset="0"/>
                <a:ea typeface="Times New Roman" panose="02020603050405020304" pitchFamily="18" charset="0"/>
                <a:cs typeface="Times New Roman" panose="02020603050405020304" pitchFamily="18" charset="0"/>
              </a:rPr>
              <a:t>Những hành động của cô Gió:</a:t>
            </a:r>
          </a:p>
          <a:p>
            <a:pPr marL="457200" indent="-457200" algn="just">
              <a:lnSpc>
                <a:spcPct val="107000"/>
              </a:lnSpc>
              <a:spcAft>
                <a:spcPts val="1200"/>
              </a:spcAft>
              <a:buFont typeface="Arial" panose="020B0604020202020204" pitchFamily="34" charset="0"/>
              <a:buChar char="•"/>
            </a:pPr>
            <a:r>
              <a:rPr lang="vi-VN" sz="3600" dirty="0">
                <a:latin typeface="Times New Roman" panose="02020603050405020304" pitchFamily="18" charset="0"/>
                <a:ea typeface="Times New Roman" panose="02020603050405020304" pitchFamily="18" charset="0"/>
                <a:cs typeface="Times New Roman" panose="02020603050405020304" pitchFamily="18" charset="0"/>
              </a:rPr>
              <a:t>Gió g</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iúp</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đỡ</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rất</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tận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tâm</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Cô</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Gió</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quanh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quẩn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Đào</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tới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bà</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Đào</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khỏi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ốm</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07000"/>
              </a:lnSpc>
              <a:spcAft>
                <a:spcPts val="1200"/>
              </a:spcAft>
              <a:buFont typeface="Arial" panose="020B0604020202020204" pitchFamily="34" charset="0"/>
              <a:buChar char="•"/>
            </a:pP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Sẵn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sàng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bất</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cứ</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cần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"Khi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cần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cứ</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gọi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sẽ</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ngay</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07000"/>
              </a:lnSpc>
              <a:spcAft>
                <a:spcPts val="1200"/>
              </a:spcAft>
              <a:buFont typeface="Arial" panose="020B0604020202020204" pitchFamily="34" charset="0"/>
              <a:buChar char="•"/>
            </a:pP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màng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lời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ơn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Đào</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chưa</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kịp</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chào</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ơn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cô</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thì</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cô</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xa</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rồi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3600" b="1" i="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Cô</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Gió</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vui</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vẻ</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mọi</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Cô</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vừa</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vừa</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hát</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b="1" i="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2" descr="Quạt cho bà ngủ (trang 23) - Tiếng Việt 3 tập 1">
            <a:extLst>
              <a:ext uri="{FF2B5EF4-FFF2-40B4-BE49-F238E27FC236}">
                <a16:creationId xmlns:a16="http://schemas.microsoft.com/office/drawing/2014/main" id="{CEDA5E4C-B776-4EF4-B86B-68CC5049D9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0600" y="3771900"/>
            <a:ext cx="5799164" cy="37787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E21F0AA-F2A8-41A6-B9C0-4B17F443C6F1}"/>
              </a:ext>
            </a:extLst>
          </p:cNvPr>
          <p:cNvSpPr txBox="1"/>
          <p:nvPr/>
        </p:nvSpPr>
        <p:spPr>
          <a:xfrm>
            <a:off x="1235128" y="497179"/>
            <a:ext cx="7999109" cy="825226"/>
          </a:xfrm>
          <a:prstGeom prst="rect">
            <a:avLst/>
          </a:prstGeom>
          <a:noFill/>
        </p:spPr>
        <p:txBody>
          <a:bodyPr wrap="square">
            <a:spAutoFit/>
          </a:bodyPr>
          <a:lstStyle/>
          <a:p>
            <a:pPr algn="just">
              <a:lnSpc>
                <a:spcPct val="107000"/>
              </a:lnSpc>
              <a:spcAft>
                <a:spcPts val="1200"/>
              </a:spcAft>
            </a:pPr>
            <a:r>
              <a:rPr lang="vi-VN"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Câu</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chuyện</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về</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cô</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Gió</a:t>
            </a:r>
            <a:endParaRPr lang="en-US" sz="4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AD08D07A-05EE-45D5-8F67-ED0C27071428}"/>
              </a:ext>
            </a:extLst>
          </p:cNvPr>
          <p:cNvSpPr txBox="1"/>
          <p:nvPr/>
        </p:nvSpPr>
        <p:spPr>
          <a:xfrm>
            <a:off x="1981200" y="1553970"/>
            <a:ext cx="5562600" cy="646331"/>
          </a:xfrm>
          <a:prstGeom prst="rect">
            <a:avLst/>
          </a:prstGeom>
          <a:noFill/>
        </p:spPr>
        <p:txBody>
          <a:bodyPr wrap="square" rtlCol="0">
            <a:spAutoFit/>
          </a:bodyPr>
          <a:lstStyle/>
          <a:p>
            <a:r>
              <a:rPr lang="vi-VN" sz="3600" b="1" i="1" dirty="0">
                <a:solidFill>
                  <a:srgbClr val="FF0000"/>
                </a:solidFill>
                <a:latin typeface="Times New Roman" panose="02020603050405020304" pitchFamily="18" charset="0"/>
                <a:cs typeface="Times New Roman" panose="02020603050405020304" pitchFamily="18" charset="0"/>
              </a:rPr>
              <a:t>b. Gió giúp đỡ bạn Đào</a:t>
            </a:r>
            <a:endParaRPr lang="en-US" sz="36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240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7EE"/>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713764">
            <a:off x="15574381" y="237030"/>
            <a:ext cx="3369839" cy="2132189"/>
          </a:xfrm>
          <a:prstGeom prst="rect">
            <a:avLst/>
          </a:prstGeom>
        </p:spPr>
      </p:pic>
      <p:pic>
        <p:nvPicPr>
          <p:cNvPr id="26" name="Picture 25">
            <a:extLst>
              <a:ext uri="{FF2B5EF4-FFF2-40B4-BE49-F238E27FC236}">
                <a16:creationId xmlns:a16="http://schemas.microsoft.com/office/drawing/2014/main" id="{D115472E-589B-48E3-BCDC-79FCF45B3C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47800" y="5136727"/>
            <a:ext cx="4588427" cy="5150273"/>
          </a:xfrm>
          <a:prstGeom prst="rect">
            <a:avLst/>
          </a:prstGeom>
        </p:spPr>
      </p:pic>
      <p:sp>
        <p:nvSpPr>
          <p:cNvPr id="28" name="Thought Bubble: Cloud 27">
            <a:extLst>
              <a:ext uri="{FF2B5EF4-FFF2-40B4-BE49-F238E27FC236}">
                <a16:creationId xmlns:a16="http://schemas.microsoft.com/office/drawing/2014/main" id="{39CC720A-F629-4F82-810C-400BC47E77DE}"/>
              </a:ext>
            </a:extLst>
          </p:cNvPr>
          <p:cNvSpPr/>
          <p:nvPr/>
        </p:nvSpPr>
        <p:spPr>
          <a:xfrm>
            <a:off x="5888036" y="2552700"/>
            <a:ext cx="9428164" cy="4542972"/>
          </a:xfrm>
          <a:prstGeom prst="cloud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Trên đường đưa Ong vàng về, cô Gió đã gặp chuyện gì?</a:t>
            </a:r>
          </a:p>
        </p:txBody>
      </p:sp>
      <p:sp>
        <p:nvSpPr>
          <p:cNvPr id="7" name="TextBox 6">
            <a:extLst>
              <a:ext uri="{FF2B5EF4-FFF2-40B4-BE49-F238E27FC236}">
                <a16:creationId xmlns:a16="http://schemas.microsoft.com/office/drawing/2014/main" id="{6C0DCCE5-C6FB-4E82-929F-176C61FF5189}"/>
              </a:ext>
            </a:extLst>
          </p:cNvPr>
          <p:cNvSpPr txBox="1"/>
          <p:nvPr/>
        </p:nvSpPr>
        <p:spPr>
          <a:xfrm>
            <a:off x="2895600" y="1028700"/>
            <a:ext cx="7999109" cy="825226"/>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120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2. Nỗi buồn của cô Gió</a:t>
            </a:r>
            <a:endParaRPr kumimoji="0" lang="en-US" sz="4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322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7EE"/>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713764">
            <a:off x="15574381" y="237030"/>
            <a:ext cx="3369839" cy="2132189"/>
          </a:xfrm>
          <a:prstGeom prst="rect">
            <a:avLst/>
          </a:prstGeom>
        </p:spPr>
      </p:pic>
      <p:pic>
        <p:nvPicPr>
          <p:cNvPr id="7" name="Picture 28">
            <a:extLst>
              <a:ext uri="{FF2B5EF4-FFF2-40B4-BE49-F238E27FC236}">
                <a16:creationId xmlns:a16="http://schemas.microsoft.com/office/drawing/2014/main" id="{D436C56C-2C63-48A1-919F-ADA88CFD012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800" y="514157"/>
            <a:ext cx="1633049" cy="1577934"/>
          </a:xfrm>
          <a:prstGeom prst="rect">
            <a:avLst/>
          </a:prstGeom>
        </p:spPr>
      </p:pic>
      <p:sp>
        <p:nvSpPr>
          <p:cNvPr id="10" name="Rectangle: Rounded Corners 9">
            <a:extLst>
              <a:ext uri="{FF2B5EF4-FFF2-40B4-BE49-F238E27FC236}">
                <a16:creationId xmlns:a16="http://schemas.microsoft.com/office/drawing/2014/main" id="{F856AAFC-1E39-47C5-9BCF-370B6A922B50}"/>
              </a:ext>
            </a:extLst>
          </p:cNvPr>
          <p:cNvSpPr/>
          <p:nvPr/>
        </p:nvSpPr>
        <p:spPr>
          <a:xfrm>
            <a:off x="838200" y="2324100"/>
            <a:ext cx="16230600" cy="6553200"/>
          </a:xfrm>
          <a:prstGeom prst="roundRect">
            <a:avLst/>
          </a:prstGeom>
          <a:solidFill>
            <a:schemeClr val="accent5">
              <a:lumMod val="20000"/>
              <a:lumOff val="8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1200"/>
              </a:spcAft>
            </a:pP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đưa</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Ong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vàng</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Gió</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chui</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ngôi</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1200"/>
              </a:spcAft>
            </a:pP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gió</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gặp</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1200"/>
              </a:spcAft>
            </a:pP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nhưng</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ai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marL="457200" lvl="0" indent="-457200" algn="just">
              <a:lnSpc>
                <a:spcPct val="107000"/>
              </a:lnSpc>
              <a:spcAft>
                <a:spcPts val="800"/>
              </a:spcAft>
              <a:buSzPts val="1000"/>
              <a:buFont typeface="Wingdings" panose="05000000000000000000" pitchFamily="2" charset="2"/>
              <a:buChar char="v"/>
              <a:tabLst>
                <a:tab pos="457200" algn="l"/>
              </a:tabLst>
            </a:pP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đóng</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kín</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cửa</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rét</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marL="457200" lvl="0" indent="-457200" algn="just">
              <a:lnSpc>
                <a:spcPct val="107000"/>
              </a:lnSpc>
              <a:spcAft>
                <a:spcPts val="800"/>
              </a:spcAft>
              <a:buSzPts val="1000"/>
              <a:buFont typeface="Wingdings" panose="05000000000000000000" pitchFamily="2" charset="2"/>
              <a:buChar char="v"/>
              <a:tabLst>
                <a:tab pos="457200" algn="l"/>
              </a:tabLst>
            </a:pP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Mọi</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quây</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quần</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bên</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mâm</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cơm</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marL="457200" lvl="0" indent="-457200" algn="just">
              <a:lnSpc>
                <a:spcPct val="107000"/>
              </a:lnSpc>
              <a:spcAft>
                <a:spcPts val="800"/>
              </a:spcAft>
              <a:buSzPts val="1000"/>
              <a:buFont typeface="Wingdings" panose="05000000000000000000" pitchFamily="2" charset="2"/>
              <a:buChar char="v"/>
              <a:tabLst>
                <a:tab pos="457200" algn="l"/>
              </a:tabLst>
            </a:pP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hơi</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dáng</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cụ</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ấm</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lọ</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ngọn</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lửa</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bếp</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4618D18A-78C7-42D5-A00C-98ECECBAAFFD}"/>
              </a:ext>
            </a:extLst>
          </p:cNvPr>
          <p:cNvSpPr txBox="1"/>
          <p:nvPr/>
        </p:nvSpPr>
        <p:spPr>
          <a:xfrm>
            <a:off x="2895600" y="692287"/>
            <a:ext cx="7999109" cy="825226"/>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120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2. Nỗi buồn của cô Gió</a:t>
            </a:r>
            <a:endParaRPr kumimoji="0" lang="en-US" sz="4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5312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7EE"/>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713764">
            <a:off x="15574381" y="237030"/>
            <a:ext cx="3369839" cy="2132189"/>
          </a:xfrm>
          <a:prstGeom prst="rect">
            <a:avLst/>
          </a:prstGeom>
        </p:spPr>
      </p:pic>
      <p:sp>
        <p:nvSpPr>
          <p:cNvPr id="6" name="Rectangle: Rounded Corners 5">
            <a:extLst>
              <a:ext uri="{FF2B5EF4-FFF2-40B4-BE49-F238E27FC236}">
                <a16:creationId xmlns:a16="http://schemas.microsoft.com/office/drawing/2014/main" id="{B4C44C42-17D7-41FE-AFF5-E2BC001D33A7}"/>
              </a:ext>
            </a:extLst>
          </p:cNvPr>
          <p:cNvSpPr/>
          <p:nvPr/>
        </p:nvSpPr>
        <p:spPr>
          <a:xfrm>
            <a:off x="542423" y="1562100"/>
            <a:ext cx="17203153" cy="8263460"/>
          </a:xfrm>
          <a:prstGeom prst="roundRect">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lạ</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Đài</a:t>
            </a:r>
            <a:r>
              <a:rPr lang="en-US" sz="32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sz="32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32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US" sz="32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dợ</a:t>
            </a:r>
            <a:r>
              <a:rPr lang="en-US" sz="32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núi</a:t>
            </a:r>
            <a:r>
              <a:rPr lang="en-US" sz="32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bấm</a:t>
            </a:r>
            <a:r>
              <a:rPr lang="en-US" sz="32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lằng</a:t>
            </a:r>
            <a:r>
              <a:rPr lang="en-US" sz="32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nhằng</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đàn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hát</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vẫn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vang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đại</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nghệ</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tin. </a:t>
            </a:r>
            <a:endPar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mất</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marL="571500" indent="-571500" algn="just">
              <a:lnSpc>
                <a:spcPct val="150000"/>
              </a:lnSpc>
              <a:buFont typeface="Arial" panose="020B0604020202020204" pitchFamily="34" charset="0"/>
              <a:buChar char="•"/>
            </a:pP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chui</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hũ</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buSzPts val="1000"/>
              <a:buFont typeface="Wingdings" panose="05000000000000000000" pitchFamily="2" charset="2"/>
              <a:buChar char="q"/>
              <a:tabLst>
                <a:tab pos="457200" algn="l"/>
              </a:tabLst>
            </a:pP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hũ</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tối</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mò</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mùi</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hôi</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bốc</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nồng</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nặc</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buSzPts val="1000"/>
              <a:buFont typeface="Wingdings" panose="05000000000000000000" pitchFamily="2" charset="2"/>
              <a:buChar char="q"/>
              <a:tabLst>
                <a:tab pos="457200" algn="l"/>
              </a:tabLst>
            </a:pP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Gió</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chịu</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nổi</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xin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ra.</a:t>
            </a:r>
            <a:endPar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buSzPts val="1000"/>
              <a:buFont typeface="Wingdings" panose="05000000000000000000" pitchFamily="2" charset="2"/>
              <a:buChar char="q"/>
              <a:tabLst>
                <a:tab pos="457200" algn="l"/>
              </a:tabLst>
            </a:pP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Chị</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Hũ</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Gió</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chưa</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nghe</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bao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giờ</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mò</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mẫm</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đây</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buSzPts val="1000"/>
              <a:buFont typeface="Wingdings" panose="05000000000000000000" pitchFamily="2" charset="2"/>
              <a:buChar char="q"/>
              <a:tabLst>
                <a:tab pos="457200" algn="l"/>
              </a:tabLst>
            </a:pP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Chị</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Hũ</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khuyên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quay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ích</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8E7B6CF-E648-44A9-B16F-43417C2024EF}"/>
              </a:ext>
            </a:extLst>
          </p:cNvPr>
          <p:cNvSpPr txBox="1"/>
          <p:nvPr/>
        </p:nvSpPr>
        <p:spPr>
          <a:xfrm>
            <a:off x="1981200" y="441090"/>
            <a:ext cx="7999109" cy="825226"/>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120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2. Nỗi buồn của cô Gió</a:t>
            </a:r>
            <a:endParaRPr kumimoji="0" lang="en-US" sz="4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1055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F7EE"/>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713764">
            <a:off x="15574381" y="237030"/>
            <a:ext cx="3369839" cy="2132189"/>
          </a:xfrm>
          <a:prstGeom prst="rect">
            <a:avLst/>
          </a:prstGeom>
        </p:spPr>
      </p:pic>
      <p:sp>
        <p:nvSpPr>
          <p:cNvPr id="9" name="Rectangle: Rounded Corners 8">
            <a:extLst>
              <a:ext uri="{FF2B5EF4-FFF2-40B4-BE49-F238E27FC236}">
                <a16:creationId xmlns:a16="http://schemas.microsoft.com/office/drawing/2014/main" id="{CD3BD40C-A5A8-4443-A41A-0E78D9DD9FB7}"/>
              </a:ext>
            </a:extLst>
          </p:cNvPr>
          <p:cNvSpPr/>
          <p:nvPr/>
        </p:nvSpPr>
        <p:spPr>
          <a:xfrm>
            <a:off x="1676400" y="2136438"/>
            <a:ext cx="14935200" cy="6740862"/>
          </a:xfrm>
          <a:prstGeom prst="round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1200"/>
              </a:spcAft>
            </a:pP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Khi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thoát</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khỏi</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1200"/>
              </a:spcAft>
            </a:pP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Chị</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Hũ</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đẩy</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núi</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rộng</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ra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Gió</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ánh</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ra.</a:t>
            </a:r>
            <a:endParaRPr lang="en-US" sz="4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1200"/>
              </a:spcAft>
            </a:pP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Gió</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phiền</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quanh</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quẩn</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nhẽ</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chị</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Hũ</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đúng</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bỏ</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quên</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mất</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thật</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rồi</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1200"/>
              </a:spcAft>
            </a:pP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Quyết</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Bây</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giờ</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nó</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1200"/>
              </a:spcAft>
            </a:pP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bất</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khóc</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òa</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nhưng</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mắt</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dáng</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ai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an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ủi</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1200"/>
              </a:spcAft>
            </a:pPr>
            <a:r>
              <a:rPr lang="en-US" sz="4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Rơi</a:t>
            </a:r>
            <a:r>
              <a:rPr lang="en-US" sz="4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4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4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4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vô</a:t>
            </a:r>
            <a:r>
              <a:rPr lang="en-US" sz="4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4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4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4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4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4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4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4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4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4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900957BE-5241-41AF-B7E5-D2692B2C6DEA}"/>
              </a:ext>
            </a:extLst>
          </p:cNvPr>
          <p:cNvSpPr txBox="1"/>
          <p:nvPr/>
        </p:nvSpPr>
        <p:spPr>
          <a:xfrm>
            <a:off x="1676400" y="658774"/>
            <a:ext cx="7999109" cy="825226"/>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120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2. Nỗi buồn của cô Gió</a:t>
            </a:r>
            <a:endParaRPr kumimoji="0" lang="en-US" sz="4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8978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7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3400" y="-11183000"/>
            <a:ext cx="21159824" cy="12946214"/>
          </a:xfrm>
          <a:prstGeom prst="rect">
            <a:avLst/>
          </a:prstGeom>
        </p:spPr>
      </p:pic>
      <p:sp>
        <p:nvSpPr>
          <p:cNvPr id="6" name="TextBox 6"/>
          <p:cNvSpPr txBox="1"/>
          <p:nvPr/>
        </p:nvSpPr>
        <p:spPr>
          <a:xfrm>
            <a:off x="5707775" y="1929916"/>
            <a:ext cx="7199522" cy="985141"/>
          </a:xfrm>
          <a:prstGeom prst="rect">
            <a:avLst/>
          </a:prstGeom>
        </p:spPr>
        <p:txBody>
          <a:bodyPr lIns="0" tIns="0" rIns="0" bIns="0" rtlCol="0" anchor="t">
            <a:spAutoFit/>
          </a:bodyPr>
          <a:lstStyle/>
          <a:p>
            <a:pPr marL="0" marR="0" lvl="0" indent="0" algn="l" defTabSz="914400" rtl="0" eaLnBrk="1" fontAlgn="auto" latinLnBrk="0" hangingPunct="1">
              <a:lnSpc>
                <a:spcPts val="8250"/>
              </a:lnSpc>
              <a:spcBef>
                <a:spcPts val="0"/>
              </a:spcBef>
              <a:spcAft>
                <a:spcPts val="0"/>
              </a:spcAft>
              <a:buClrTx/>
              <a:buSzTx/>
              <a:buFontTx/>
              <a:buNone/>
              <a:tabLst/>
              <a:defRPr/>
            </a:pPr>
            <a:r>
              <a:rPr kumimoji="0" lang="en-US" sz="6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KHỞI ĐỘNG</a:t>
            </a: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89302">
            <a:off x="12832584" y="8041947"/>
            <a:ext cx="6764232" cy="410081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84782" y="9067800"/>
            <a:ext cx="487836" cy="467712"/>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052482" y="1981200"/>
            <a:ext cx="487836" cy="467712"/>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25663" y="8833944"/>
            <a:ext cx="487836" cy="467712"/>
          </a:xfrm>
          <a:prstGeom prst="rect">
            <a:avLst/>
          </a:prstGeom>
        </p:spPr>
      </p:pic>
      <p:pic>
        <p:nvPicPr>
          <p:cNvPr id="12" name="Picture 25">
            <a:extLst>
              <a:ext uri="{FF2B5EF4-FFF2-40B4-BE49-F238E27FC236}">
                <a16:creationId xmlns:a16="http://schemas.microsoft.com/office/drawing/2014/main" id="{2C8190AC-AFA4-4395-9821-5BCCCBD7BEB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329537" y="3381202"/>
            <a:ext cx="5495177" cy="6168055"/>
          </a:xfrm>
          <a:prstGeom prst="rect">
            <a:avLst/>
          </a:prstGeom>
        </p:spPr>
      </p:pic>
      <p:pic>
        <p:nvPicPr>
          <p:cNvPr id="13" name="Picture 3">
            <a:extLst>
              <a:ext uri="{FF2B5EF4-FFF2-40B4-BE49-F238E27FC236}">
                <a16:creationId xmlns:a16="http://schemas.microsoft.com/office/drawing/2014/main" id="{4EE44EBE-9191-4ACF-BD13-70CCBC09B2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47800" y="3381202"/>
            <a:ext cx="11430000" cy="5920454"/>
          </a:xfrm>
          <a:prstGeom prst="rect">
            <a:avLst/>
          </a:prstGeom>
        </p:spPr>
      </p:pic>
      <p:sp>
        <p:nvSpPr>
          <p:cNvPr id="14" name="TextBox 13">
            <a:extLst>
              <a:ext uri="{FF2B5EF4-FFF2-40B4-BE49-F238E27FC236}">
                <a16:creationId xmlns:a16="http://schemas.microsoft.com/office/drawing/2014/main" id="{BC3B45B5-7C57-4C1B-A5FF-5B3B8C8AEC72}"/>
              </a:ext>
            </a:extLst>
          </p:cNvPr>
          <p:cNvSpPr txBox="1"/>
          <p:nvPr/>
        </p:nvSpPr>
        <p:spPr>
          <a:xfrm>
            <a:off x="2209800" y="3817174"/>
            <a:ext cx="10378063" cy="367504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778250" algn="l"/>
              </a:tabLst>
              <a:defRPr/>
            </a:pPr>
            <a:r>
              <a:rPr kumimoji="0" lang="de-DE" sz="4000" b="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de-DE" sz="4000" b="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vi-VN" sz="4000" b="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có biết nhờ đâu mà cánh buồm có thể ra khơi, cánh diều có thể bay lượn trên bầu trời, hoa có thể phát tán ra khắp muôn nơi, con người có thể tận hưởng không khí mát mẻ mỗi chiều hè?</a:t>
            </a:r>
            <a:endParaRPr kumimoji="0" lang="en-US" sz="4000" b="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F7EE"/>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713764">
            <a:off x="15574381" y="237030"/>
            <a:ext cx="3369839" cy="2132189"/>
          </a:xfrm>
          <a:prstGeom prst="rect">
            <a:avLst/>
          </a:prstGeom>
        </p:spPr>
      </p:pic>
      <p:pic>
        <p:nvPicPr>
          <p:cNvPr id="7" name="Picture 41">
            <a:extLst>
              <a:ext uri="{FF2B5EF4-FFF2-40B4-BE49-F238E27FC236}">
                <a16:creationId xmlns:a16="http://schemas.microsoft.com/office/drawing/2014/main" id="{BFE74AC3-3054-48FE-AD72-977926A2C2E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1000" y="6122138"/>
            <a:ext cx="4395633" cy="4164862"/>
          </a:xfrm>
          <a:prstGeom prst="rect">
            <a:avLst/>
          </a:prstGeom>
        </p:spPr>
      </p:pic>
      <p:sp>
        <p:nvSpPr>
          <p:cNvPr id="2" name="Speech Bubble: Rectangle with Corners Rounded 1">
            <a:extLst>
              <a:ext uri="{FF2B5EF4-FFF2-40B4-BE49-F238E27FC236}">
                <a16:creationId xmlns:a16="http://schemas.microsoft.com/office/drawing/2014/main" id="{024C2FE7-375A-4A3F-A8F6-460083909E57}"/>
              </a:ext>
            </a:extLst>
          </p:cNvPr>
          <p:cNvSpPr/>
          <p:nvPr/>
        </p:nvSpPr>
        <p:spPr>
          <a:xfrm>
            <a:off x="6210300" y="2957022"/>
            <a:ext cx="11049000" cy="4204007"/>
          </a:xfrm>
          <a:prstGeom prst="wedgeRoundRectCallout">
            <a:avLst>
              <a:gd name="adj1" fmla="val -63374"/>
              <a:gd name="adj2" fmla="val 86289"/>
              <a:gd name="adj3" fmla="val 16667"/>
            </a:avLst>
          </a:prstGeom>
          <a:solidFill>
            <a:schemeClr val="bg1"/>
          </a:solid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0" hangingPunct="0">
              <a:lnSpc>
                <a:spcPct val="150000"/>
              </a:lnSpc>
              <a:defRPr/>
            </a:pPr>
            <a:r>
              <a:rPr lang="vi-VN" sz="3800" dirty="0">
                <a:solidFill>
                  <a:srgbClr val="FF0000"/>
                </a:solidFill>
                <a:latin typeface="Times New Roman" panose="02020603050405020304" pitchFamily="18" charset="0"/>
                <a:cs typeface="Times New Roman" panose="02020603050405020304" pitchFamily="18" charset="0"/>
              </a:rPr>
              <a:t>Sau khi bị mất tên, cô Gió đã làm gì? </a:t>
            </a:r>
          </a:p>
          <a:p>
            <a:pPr algn="just" eaLnBrk="0" hangingPunct="0">
              <a:lnSpc>
                <a:spcPct val="150000"/>
              </a:lnSpc>
              <a:defRPr/>
            </a:pPr>
            <a:r>
              <a:rPr lang="vi-VN" sz="3800" dirty="0">
                <a:solidFill>
                  <a:srgbClr val="FF0000"/>
                </a:solidFill>
                <a:latin typeface="Times New Roman" panose="02020603050405020304" pitchFamily="18" charset="0"/>
                <a:cs typeface="Times New Roman" panose="02020603050405020304" pitchFamily="18" charset="0"/>
              </a:rPr>
              <a:t>Khi tìm được tên, tâm trạng của cô Gió như thế nào?</a:t>
            </a:r>
            <a:endParaRPr lang="en-US" sz="3800" dirty="0">
              <a:solidFill>
                <a:srgbClr val="FF0000"/>
              </a:solidFill>
              <a:latin typeface="Times New Roman" panose="02020603050405020304" pitchFamily="18" charset="0"/>
              <a:cs typeface="Times New Roman" panose="02020603050405020304" pitchFamily="18" charset="0"/>
            </a:endParaRPr>
          </a:p>
        </p:txBody>
      </p:sp>
      <p:sp>
        <p:nvSpPr>
          <p:cNvPr id="9" name="TextBox 2">
            <a:extLst>
              <a:ext uri="{FF2B5EF4-FFF2-40B4-BE49-F238E27FC236}">
                <a16:creationId xmlns:a16="http://schemas.microsoft.com/office/drawing/2014/main" id="{7B5410AF-3BA8-40D1-BD4A-5990F67FC686}"/>
              </a:ext>
            </a:extLst>
          </p:cNvPr>
          <p:cNvSpPr txBox="1"/>
          <p:nvPr/>
        </p:nvSpPr>
        <p:spPr>
          <a:xfrm>
            <a:off x="2307037" y="964570"/>
            <a:ext cx="8991600" cy="677108"/>
          </a:xfrm>
          <a:prstGeom prst="rect">
            <a:avLst/>
          </a:prstGeom>
        </p:spPr>
        <p:txBody>
          <a:bodyPr wrap="square" lIns="0" tIns="0" rIns="0" bIns="0" rtlCol="0" anchor="t">
            <a:spAutoFit/>
          </a:bodyPr>
          <a:lstStyle/>
          <a:p>
            <a:pPr algn="just">
              <a:spcAft>
                <a:spcPts val="1200"/>
              </a:spcAft>
            </a:pPr>
            <a:r>
              <a:rPr lang="vi-VN" sz="4400" b="1" dirty="0">
                <a:latin typeface="Times New Roman" panose="02020603050405020304" pitchFamily="18" charset="0"/>
                <a:ea typeface="Times New Roman" panose="02020603050405020304" pitchFamily="18" charset="0"/>
                <a:cs typeface="Times New Roman" panose="02020603050405020304" pitchFamily="18" charset="0"/>
              </a:rPr>
              <a:t>3. Cô Gió tìm lại tên của mình</a:t>
            </a:r>
            <a:endParaRPr lang="en-US" sz="44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070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F7EE"/>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713764">
            <a:off x="15574381" y="237030"/>
            <a:ext cx="3369839" cy="2132189"/>
          </a:xfrm>
          <a:prstGeom prst="rect">
            <a:avLst/>
          </a:prstGeom>
        </p:spPr>
      </p:pic>
      <p:sp>
        <p:nvSpPr>
          <p:cNvPr id="22" name="TextBox 2">
            <a:extLst>
              <a:ext uri="{FF2B5EF4-FFF2-40B4-BE49-F238E27FC236}">
                <a16:creationId xmlns:a16="http://schemas.microsoft.com/office/drawing/2014/main" id="{AD39829E-A4E8-479E-8C80-A606E3C24B24}"/>
              </a:ext>
            </a:extLst>
          </p:cNvPr>
          <p:cNvSpPr txBox="1"/>
          <p:nvPr/>
        </p:nvSpPr>
        <p:spPr>
          <a:xfrm>
            <a:off x="1293628" y="626016"/>
            <a:ext cx="8991600" cy="677108"/>
          </a:xfrm>
          <a:prstGeom prst="rect">
            <a:avLst/>
          </a:prstGeom>
        </p:spPr>
        <p:txBody>
          <a:bodyPr wrap="square" lIns="0" tIns="0" rIns="0" bIns="0" rtlCol="0" anchor="t">
            <a:spAutoFit/>
          </a:bodyPr>
          <a:lstStyle/>
          <a:p>
            <a:pPr algn="just">
              <a:spcAft>
                <a:spcPts val="1200"/>
              </a:spcAft>
            </a:pPr>
            <a:r>
              <a:rPr lang="vi-VN" sz="4400" b="1" dirty="0">
                <a:latin typeface="Times New Roman" panose="02020603050405020304" pitchFamily="18" charset="0"/>
                <a:ea typeface="Times New Roman" panose="02020603050405020304" pitchFamily="18" charset="0"/>
                <a:cs typeface="Times New Roman" panose="02020603050405020304" pitchFamily="18" charset="0"/>
              </a:rPr>
              <a:t>3. Cô Gió tìm lại tên của mình</a:t>
            </a:r>
            <a:endParaRPr lang="en-US" sz="44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987F6DEB-6637-4982-90EF-C046D97038EC}"/>
              </a:ext>
            </a:extLst>
          </p:cNvPr>
          <p:cNvSpPr/>
          <p:nvPr/>
        </p:nvSpPr>
        <p:spPr>
          <a:xfrm>
            <a:off x="1295400" y="2324100"/>
            <a:ext cx="15143988" cy="5029200"/>
          </a:xfrm>
          <a:prstGeom prst="roundRect">
            <a:avLst/>
          </a:prstGeom>
          <a:solidFill>
            <a:schemeClr val="accent6">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200"/>
              </a:spcAft>
            </a:pPr>
            <a:r>
              <a:rPr lang="vi-VN"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Hoàn cảnh: </a:t>
            </a:r>
            <a:r>
              <a:rPr lang="vi-VN"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Sau khi bị mất tên, cô Gió hốt hoảng bay đi. Cô mang hi vọng tìm thấy tên mình ở một nơi nào đó.</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1200"/>
              </a:spcAft>
            </a:pPr>
            <a:r>
              <a:rPr lang="vi-VN"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Khát vọng muốn tìm lại tên của mình, muốn giúp đỡ mọi người.</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1200"/>
              </a:spcAft>
            </a:pPr>
            <a:r>
              <a:rPr lang="vi-VN"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Cô gặp mặt biển mênh mông.</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156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F7EE"/>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713764">
            <a:off x="15574381" y="237030"/>
            <a:ext cx="3369839" cy="2132189"/>
          </a:xfrm>
          <a:prstGeom prst="rect">
            <a:avLst/>
          </a:prstGeom>
        </p:spPr>
      </p:pic>
      <p:sp>
        <p:nvSpPr>
          <p:cNvPr id="6" name="Rectangle 5">
            <a:extLst>
              <a:ext uri="{FF2B5EF4-FFF2-40B4-BE49-F238E27FC236}">
                <a16:creationId xmlns:a16="http://schemas.microsoft.com/office/drawing/2014/main" id="{2A508B49-C6A8-41E0-9712-916FE547F391}"/>
              </a:ext>
            </a:extLst>
          </p:cNvPr>
          <p:cNvSpPr/>
          <p:nvPr/>
        </p:nvSpPr>
        <p:spPr>
          <a:xfrm>
            <a:off x="1143000" y="2019300"/>
            <a:ext cx="15697200" cy="6709529"/>
          </a:xfrm>
          <a:prstGeom prst="rect">
            <a:avLst/>
          </a:prstGeom>
          <a:ln>
            <a:solidFill>
              <a:schemeClr val="accent6">
                <a:lumMod val="75000"/>
              </a:schemeClr>
            </a:solidFill>
          </a:ln>
        </p:spPr>
        <p:txBody>
          <a:bodyPr wrap="square">
            <a:spAutoFit/>
          </a:bodyPr>
          <a:lstStyle/>
          <a:p>
            <a:pPr algn="just">
              <a:spcAft>
                <a:spcPts val="1200"/>
              </a:spcAft>
            </a:pPr>
            <a:r>
              <a:rPr lang="vi-VN"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Cô tìm lại được công việc của mình:</a:t>
            </a:r>
            <a:endParaRPr lang="en-US"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571500" indent="-571500" algn="just">
              <a:spcAft>
                <a:spcPts val="1200"/>
              </a:spcAft>
              <a:buFont typeface="Arial" panose="020B0604020202020204" pitchFamily="34" charset="0"/>
              <a:buChar char="•"/>
            </a:pPr>
            <a:r>
              <a:rPr lang="vi-VN"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Thổi các ngọn khói bay trên tầng ống khói nhà máy.</a:t>
            </a:r>
            <a:endPar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571500" indent="-571500" algn="just">
              <a:spcAft>
                <a:spcPts val="1200"/>
              </a:spcAft>
              <a:buFont typeface="Arial" panose="020B0604020202020204" pitchFamily="34" charset="0"/>
              <a:buChar char="•"/>
            </a:pPr>
            <a:r>
              <a:rPr lang="vi-VN"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Tỏa hơi mát của dòng suối ra bờ cây.</a:t>
            </a:r>
            <a:endPar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571500" indent="-571500" algn="just">
              <a:spcAft>
                <a:spcPts val="1200"/>
              </a:spcAft>
              <a:buFont typeface="Arial" panose="020B0604020202020204" pitchFamily="34" charset="0"/>
              <a:buChar char="•"/>
            </a:pPr>
            <a:r>
              <a:rPr lang="vi-VN"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Đưa mùi thơm của hoa tràn ra đồng cỏ.</a:t>
            </a:r>
          </a:p>
          <a:p>
            <a:pPr marL="571500" indent="-571500" algn="just">
              <a:spcAft>
                <a:spcPts val="1200"/>
              </a:spcAft>
              <a:buFont typeface="Arial" panose="020B0604020202020204" pitchFamily="34" charset="0"/>
              <a:buChar char="•"/>
            </a:pPr>
            <a:r>
              <a:rPr lang="vi-VN"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Đưa tiếng gọi ra xa đồng ruộng, đến tai em bé.</a:t>
            </a:r>
            <a:endPar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571500" indent="-571500" algn="just">
              <a:spcAft>
                <a:spcPts val="1200"/>
              </a:spcAft>
              <a:buFont typeface="Arial" panose="020B0604020202020204" pitchFamily="34" charset="0"/>
              <a:buChar char="•"/>
            </a:pPr>
            <a:r>
              <a:rPr lang="vi-VN"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Thổi bay phấp phới hai dải mũ thủy thủ. Thổi lá cờ bay phần phật. Gió giúp thuyền ra khơi.</a:t>
            </a:r>
          </a:p>
          <a:p>
            <a:pPr marL="571500" indent="-571500" algn="just">
              <a:spcAft>
                <a:spcPts val="1200"/>
              </a:spcAft>
              <a:buFont typeface="Arial" panose="020B0604020202020204" pitchFamily="34" charset="0"/>
              <a:buChar char="•"/>
            </a:pPr>
            <a:r>
              <a:rPr lang="vi-VN"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Thổi quay tít cái chong chóng nhỏ sặc sỡ trên tay em bé.</a:t>
            </a:r>
            <a:endParaRPr lang="en-US"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1200"/>
              </a:spcAft>
            </a:pPr>
            <a:r>
              <a:rPr lang="vi-VN" sz="4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Điệp ngữ "Gió thổi" tạo nhịp điệu, mô tả những công việc của cô Gió.</a:t>
            </a:r>
            <a:endParaRPr lang="en-US" sz="4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2">
            <a:extLst>
              <a:ext uri="{FF2B5EF4-FFF2-40B4-BE49-F238E27FC236}">
                <a16:creationId xmlns:a16="http://schemas.microsoft.com/office/drawing/2014/main" id="{32C9B572-4716-4507-BDC1-FDFA27A79931}"/>
              </a:ext>
            </a:extLst>
          </p:cNvPr>
          <p:cNvSpPr txBox="1"/>
          <p:nvPr/>
        </p:nvSpPr>
        <p:spPr>
          <a:xfrm>
            <a:off x="1171353" y="800100"/>
            <a:ext cx="8991600" cy="677108"/>
          </a:xfrm>
          <a:prstGeom prst="rect">
            <a:avLst/>
          </a:prstGeom>
        </p:spPr>
        <p:txBody>
          <a:bodyPr wrap="square" lIns="0" tIns="0" rIns="0" bIns="0" rtlCol="0" anchor="t">
            <a:spAutoFit/>
          </a:bodyPr>
          <a:lstStyle/>
          <a:p>
            <a:pPr algn="just">
              <a:spcAft>
                <a:spcPts val="1200"/>
              </a:spcAft>
            </a:pPr>
            <a:r>
              <a:rPr lang="vi-VN" sz="4400" b="1" dirty="0">
                <a:latin typeface="Times New Roman" panose="02020603050405020304" pitchFamily="18" charset="0"/>
                <a:ea typeface="Times New Roman" panose="02020603050405020304" pitchFamily="18" charset="0"/>
                <a:cs typeface="Times New Roman" panose="02020603050405020304" pitchFamily="18" charset="0"/>
              </a:rPr>
              <a:t>3. Cô Gió tìm lại tên của mình</a:t>
            </a:r>
            <a:endParaRPr lang="en-US" sz="44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907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1000"/>
                                        <p:tgtEl>
                                          <p:spTgt spid="6">
                                            <p:txEl>
                                              <p:pRg st="5" end="5"/>
                                            </p:txEl>
                                          </p:spTgt>
                                        </p:tgtEl>
                                      </p:cBhvr>
                                    </p:animEffect>
                                    <p:anim calcmode="lin" valueType="num">
                                      <p:cBhvr>
                                        <p:cTn id="4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animEffect transition="in" filter="fade">
                                      <p:cBhvr>
                                        <p:cTn id="49" dur="1000"/>
                                        <p:tgtEl>
                                          <p:spTgt spid="6">
                                            <p:txEl>
                                              <p:pRg st="6" end="6"/>
                                            </p:txEl>
                                          </p:spTgt>
                                        </p:tgtEl>
                                      </p:cBhvr>
                                    </p:animEffect>
                                    <p:anim calcmode="lin" valueType="num">
                                      <p:cBhvr>
                                        <p:cTn id="50"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
                                            <p:txEl>
                                              <p:pRg st="7" end="7"/>
                                            </p:txEl>
                                          </p:spTgt>
                                        </p:tgtEl>
                                        <p:attrNameLst>
                                          <p:attrName>style.visibility</p:attrName>
                                        </p:attrNameLst>
                                      </p:cBhvr>
                                      <p:to>
                                        <p:strVal val="visible"/>
                                      </p:to>
                                    </p:set>
                                    <p:animEffect transition="in" filter="fade">
                                      <p:cBhvr>
                                        <p:cTn id="56" dur="1000"/>
                                        <p:tgtEl>
                                          <p:spTgt spid="6">
                                            <p:txEl>
                                              <p:pRg st="7" end="7"/>
                                            </p:txEl>
                                          </p:spTgt>
                                        </p:tgtEl>
                                      </p:cBhvr>
                                    </p:animEffect>
                                    <p:anim calcmode="lin" valueType="num">
                                      <p:cBhvr>
                                        <p:cTn id="57"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F7EE"/>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713764">
            <a:off x="15574381" y="237030"/>
            <a:ext cx="3369839" cy="2132189"/>
          </a:xfrm>
          <a:prstGeom prst="rect">
            <a:avLst/>
          </a:prstGeom>
        </p:spPr>
      </p:pic>
      <p:sp>
        <p:nvSpPr>
          <p:cNvPr id="9" name="TextBox 8">
            <a:extLst>
              <a:ext uri="{FF2B5EF4-FFF2-40B4-BE49-F238E27FC236}">
                <a16:creationId xmlns:a16="http://schemas.microsoft.com/office/drawing/2014/main" id="{C721112D-7338-4EDA-BA89-BC39689F317F}"/>
              </a:ext>
            </a:extLst>
          </p:cNvPr>
          <p:cNvSpPr txBox="1"/>
          <p:nvPr/>
        </p:nvSpPr>
        <p:spPr>
          <a:xfrm>
            <a:off x="1242203" y="2247900"/>
            <a:ext cx="15803593" cy="6647974"/>
          </a:xfrm>
          <a:prstGeom prst="rect">
            <a:avLst/>
          </a:prstGeom>
          <a:noFill/>
          <a:ln>
            <a:solidFill>
              <a:schemeClr val="accent6">
                <a:lumMod val="75000"/>
              </a:schemeClr>
            </a:solidFill>
          </a:ln>
        </p:spPr>
        <p:txBody>
          <a:bodyPr wrap="square">
            <a:spAutoFit/>
          </a:bodyPr>
          <a:lstStyle/>
          <a:p>
            <a:pPr algn="just">
              <a:spcAft>
                <a:spcPts val="1200"/>
              </a:spcAft>
            </a:pPr>
            <a:r>
              <a:rPr lang="vi-VN"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Cô Gió đã tìm lại tên của mình:</a:t>
            </a:r>
            <a:endParaRPr lang="en-US" sz="4000" b="1" dirty="0">
              <a:latin typeface="Times New Roman" panose="02020603050405020304" pitchFamily="18" charset="0"/>
              <a:ea typeface="Times New Roman" panose="02020603050405020304" pitchFamily="18" charset="0"/>
              <a:cs typeface="Times New Roman" panose="02020603050405020304" pitchFamily="18" charset="0"/>
            </a:endParaRPr>
          </a:p>
          <a:p>
            <a:pPr marL="571500" indent="-571500" algn="just">
              <a:spcAft>
                <a:spcPts val="1200"/>
              </a:spcAft>
              <a:buFont typeface="Arial" panose="020B0604020202020204" pitchFamily="34" charset="0"/>
              <a:buChar char="•"/>
            </a:pPr>
            <a:r>
              <a:rPr lang="vi-VN" sz="4000" dirty="0">
                <a:latin typeface="Times New Roman" panose="02020603050405020304" pitchFamily="18" charset="0"/>
                <a:ea typeface="Times New Roman" panose="02020603050405020304" pitchFamily="18" charset="0"/>
                <a:cs typeface="Times New Roman" panose="02020603050405020304" pitchFamily="18" charset="0"/>
              </a:rPr>
              <a:t>Tiếng xôn xao truyền đi "A, gió về rồi!", "Hôm nay có gió rồi!", "Nhổ neo đi, các bạn ơi, có gió rồi!".</a:t>
            </a:r>
            <a:endParaRPr lang="en-US" sz="4000" dirty="0">
              <a:latin typeface="Times New Roman" panose="02020603050405020304" pitchFamily="18" charset="0"/>
              <a:ea typeface="Times New Roman" panose="02020603050405020304" pitchFamily="18" charset="0"/>
              <a:cs typeface="Times New Roman" panose="02020603050405020304" pitchFamily="18" charset="0"/>
            </a:endParaRPr>
          </a:p>
          <a:p>
            <a:pPr marL="571500" indent="-571500" algn="just">
              <a:spcAft>
                <a:spcPts val="1200"/>
              </a:spcAft>
              <a:buFont typeface="Arial" panose="020B0604020202020204" pitchFamily="34" charset="0"/>
              <a:buChar char="•"/>
            </a:pPr>
            <a:r>
              <a:rPr lang="vi-VN" sz="4000" dirty="0">
                <a:latin typeface="Times New Roman" panose="02020603050405020304" pitchFamily="18" charset="0"/>
                <a:ea typeface="Times New Roman" panose="02020603050405020304" pitchFamily="18" charset="0"/>
                <a:cs typeface="Times New Roman" panose="02020603050405020304" pitchFamily="18" charset="0"/>
              </a:rPr>
              <a:t>Em bé reo lên "Gió! Gió! Gió mát quá!".</a:t>
            </a:r>
          </a:p>
          <a:p>
            <a:pPr marL="571500" indent="-571500" algn="just">
              <a:spcAft>
                <a:spcPts val="1200"/>
              </a:spcAft>
              <a:buFont typeface="Arial" panose="020B0604020202020204" pitchFamily="34" charset="0"/>
              <a:buChar char="•"/>
            </a:pPr>
            <a:r>
              <a:rPr lang="vi-VN" sz="4000" dirty="0">
                <a:latin typeface="Times New Roman" panose="02020603050405020304" pitchFamily="18" charset="0"/>
                <a:ea typeface="Times New Roman" panose="02020603050405020304" pitchFamily="18" charset="0"/>
                <a:cs typeface="Times New Roman" panose="02020603050405020304" pitchFamily="18" charset="0"/>
              </a:rPr>
              <a:t>Cô Gió thầm nghĩ "A, tên mình đây rồi!", "Mình đã tìm thấy tên rồi!".</a:t>
            </a:r>
          </a:p>
          <a:p>
            <a:pPr marL="571500" indent="-571500" algn="just">
              <a:spcAft>
                <a:spcPts val="1200"/>
              </a:spcAft>
              <a:buFont typeface="Arial" panose="020B0604020202020204" pitchFamily="34" charset="0"/>
              <a:buChar char="•"/>
            </a:pPr>
            <a:r>
              <a:rPr lang="vi-VN" sz="4000" dirty="0">
                <a:latin typeface="Times New Roman" panose="02020603050405020304" pitchFamily="18" charset="0"/>
                <a:ea typeface="Times New Roman" panose="02020603050405020304" pitchFamily="18" charset="0"/>
                <a:cs typeface="Times New Roman" panose="02020603050405020304" pitchFamily="18" charset="0"/>
              </a:rPr>
              <a:t>Cô hát "Tôi là ngọn gió... Không bao giờ nghỉ..." </a:t>
            </a:r>
            <a:endParaRPr lang="en-US" sz="4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1200"/>
              </a:spcAft>
            </a:pPr>
            <a:r>
              <a:rPr lang="vi-VN" sz="4000" dirty="0">
                <a:latin typeface="Times New Roman" panose="02020603050405020304" pitchFamily="18" charset="0"/>
                <a:ea typeface="Times New Roman" panose="02020603050405020304" pitchFamily="18" charset="0"/>
                <a:cs typeface="Times New Roman" panose="02020603050405020304" pitchFamily="18" charset="0"/>
              </a:rPr>
              <a:t>→ Bài thơ như một cách xưng danh, định nghĩa cô Gió.</a:t>
            </a:r>
            <a:endParaRPr lang="en-US" sz="4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1200"/>
              </a:spcAft>
            </a:pPr>
            <a:r>
              <a:rPr lang="vi-VN" sz="4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Niềm vui, hứng khởi khi tìm lại được tên của bản thân. </a:t>
            </a:r>
            <a:endParaRPr lang="en-US" sz="4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571500" indent="-571500" algn="just">
              <a:spcAft>
                <a:spcPts val="1200"/>
              </a:spcAft>
              <a:buFont typeface="Arial" panose="020B0604020202020204" pitchFamily="34" charset="0"/>
              <a:buChar char="•"/>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2">
            <a:extLst>
              <a:ext uri="{FF2B5EF4-FFF2-40B4-BE49-F238E27FC236}">
                <a16:creationId xmlns:a16="http://schemas.microsoft.com/office/drawing/2014/main" id="{B67F784E-BC14-4511-BE99-F24E47032C4C}"/>
              </a:ext>
            </a:extLst>
          </p:cNvPr>
          <p:cNvSpPr txBox="1"/>
          <p:nvPr/>
        </p:nvSpPr>
        <p:spPr>
          <a:xfrm>
            <a:off x="1236887" y="964570"/>
            <a:ext cx="8991600" cy="677108"/>
          </a:xfrm>
          <a:prstGeom prst="rect">
            <a:avLst/>
          </a:prstGeom>
        </p:spPr>
        <p:txBody>
          <a:bodyPr wrap="square" lIns="0" tIns="0" rIns="0" bIns="0" rtlCol="0" anchor="t">
            <a:spAutoFit/>
          </a:bodyPr>
          <a:lstStyle/>
          <a:p>
            <a:pPr algn="just">
              <a:spcAft>
                <a:spcPts val="1200"/>
              </a:spcAft>
            </a:pPr>
            <a:r>
              <a:rPr lang="vi-VN" sz="4400" b="1" dirty="0">
                <a:latin typeface="Times New Roman" panose="02020603050405020304" pitchFamily="18" charset="0"/>
                <a:ea typeface="Times New Roman" panose="02020603050405020304" pitchFamily="18" charset="0"/>
                <a:cs typeface="Times New Roman" panose="02020603050405020304" pitchFamily="18" charset="0"/>
              </a:rPr>
              <a:t>3. Cô Gió tìm lại tên của mình</a:t>
            </a:r>
            <a:endParaRPr lang="en-US" sz="44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415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8F7EE"/>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713764">
            <a:off x="15574381" y="237030"/>
            <a:ext cx="3369839" cy="2132189"/>
          </a:xfrm>
          <a:prstGeom prst="rect">
            <a:avLst/>
          </a:prstGeom>
        </p:spPr>
      </p:pic>
      <p:sp>
        <p:nvSpPr>
          <p:cNvPr id="9" name="TextBox 8">
            <a:extLst>
              <a:ext uri="{FF2B5EF4-FFF2-40B4-BE49-F238E27FC236}">
                <a16:creationId xmlns:a16="http://schemas.microsoft.com/office/drawing/2014/main" id="{8BE6F19F-1B2D-4DFE-A346-1609828D0864}"/>
              </a:ext>
            </a:extLst>
          </p:cNvPr>
          <p:cNvSpPr txBox="1"/>
          <p:nvPr/>
        </p:nvSpPr>
        <p:spPr>
          <a:xfrm>
            <a:off x="1219200" y="2324100"/>
            <a:ext cx="16002000" cy="5632311"/>
          </a:xfrm>
          <a:prstGeom prst="rect">
            <a:avLst/>
          </a:prstGeom>
          <a:noFill/>
          <a:ln>
            <a:solidFill>
              <a:schemeClr val="accent6">
                <a:lumMod val="75000"/>
              </a:schemeClr>
            </a:solidFill>
          </a:ln>
        </p:spPr>
        <p:txBody>
          <a:bodyPr wrap="square">
            <a:spAutoFit/>
          </a:bodyPr>
          <a:lstStyle/>
          <a:p>
            <a:pPr algn="just">
              <a:spcAft>
                <a:spcPts val="1200"/>
              </a:spcAft>
            </a:pPr>
            <a:r>
              <a:rPr lang="vi-VN" sz="4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Ý nghĩa của cô Gió: </a:t>
            </a:r>
            <a:endParaRPr lang="en-US" sz="4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1200"/>
              </a:spcAft>
            </a:pPr>
            <a:r>
              <a:rPr lang="vi-VN" sz="4000" dirty="0">
                <a:latin typeface="Times New Roman" panose="02020603050405020304" pitchFamily="18" charset="0"/>
                <a:ea typeface="Times New Roman" panose="02020603050405020304" pitchFamily="18" charset="0"/>
                <a:cs typeface="Times New Roman" panose="02020603050405020304" pitchFamily="18" charset="0"/>
              </a:rPr>
              <a:t>+ Không có dáng hình nhưng không sao.</a:t>
            </a:r>
            <a:endParaRPr lang="en-US" sz="4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1200"/>
              </a:spcAft>
            </a:pPr>
            <a:r>
              <a:rPr lang="vi-VN" sz="4000" dirty="0">
                <a:latin typeface="Times New Roman" panose="02020603050405020304" pitchFamily="18" charset="0"/>
                <a:ea typeface="Times New Roman" panose="02020603050405020304" pitchFamily="18" charset="0"/>
                <a:cs typeface="Times New Roman" panose="02020603050405020304" pitchFamily="18" charset="0"/>
              </a:rPr>
              <a:t>+ Dáng hình của cô là ở người khác, sự có ích cho người khác, ở niềm vui của người khác.</a:t>
            </a:r>
            <a:endParaRPr lang="en-US" sz="4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1200"/>
              </a:spcAft>
            </a:pPr>
            <a:r>
              <a:rPr lang="vi-VN" sz="4000" dirty="0">
                <a:latin typeface="Times New Roman" panose="02020603050405020304" pitchFamily="18" charset="0"/>
                <a:ea typeface="Times New Roman" panose="02020603050405020304" pitchFamily="18" charset="0"/>
                <a:cs typeface="Times New Roman" panose="02020603050405020304" pitchFamily="18" charset="0"/>
              </a:rPr>
              <a:t>+ Dù không nhìn thấy, người ta vẫn nhận ra và gọi tên: Gió!</a:t>
            </a:r>
            <a:endParaRPr lang="en-US" sz="4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1200"/>
              </a:spcAft>
            </a:pPr>
            <a:r>
              <a:rPr lang="vi-VN" sz="4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Bài học</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 Những việc làm tốt có thể không ai nhìn thấy nhưng chỉ cần chúng ta luôn biết quan tâm, giúp đỡ, mang lại niềm vui và tiếng cười cho người khác thì mọi người sẽ yêu thương và quý trọng bạn.</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2">
            <a:extLst>
              <a:ext uri="{FF2B5EF4-FFF2-40B4-BE49-F238E27FC236}">
                <a16:creationId xmlns:a16="http://schemas.microsoft.com/office/drawing/2014/main" id="{A8B2B1BE-3E67-4743-B15B-C4124317E259}"/>
              </a:ext>
            </a:extLst>
          </p:cNvPr>
          <p:cNvSpPr txBox="1"/>
          <p:nvPr/>
        </p:nvSpPr>
        <p:spPr>
          <a:xfrm>
            <a:off x="1295400" y="992684"/>
            <a:ext cx="8991600" cy="677108"/>
          </a:xfrm>
          <a:prstGeom prst="rect">
            <a:avLst/>
          </a:prstGeom>
        </p:spPr>
        <p:txBody>
          <a:bodyPr wrap="square" lIns="0" tIns="0" rIns="0" bIns="0" rtlCol="0" anchor="t">
            <a:spAutoFit/>
          </a:bodyPr>
          <a:lstStyle/>
          <a:p>
            <a:pPr algn="just">
              <a:spcAft>
                <a:spcPts val="1200"/>
              </a:spcAft>
            </a:pPr>
            <a:r>
              <a:rPr lang="vi-VN" sz="4400" b="1" dirty="0">
                <a:latin typeface="Times New Roman" panose="02020603050405020304" pitchFamily="18" charset="0"/>
                <a:ea typeface="Times New Roman" panose="02020603050405020304" pitchFamily="18" charset="0"/>
                <a:cs typeface="Times New Roman" panose="02020603050405020304" pitchFamily="18" charset="0"/>
              </a:rPr>
              <a:t>3. Cô Gió tìm lại tên của mình</a:t>
            </a:r>
            <a:endParaRPr lang="en-US" sz="44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857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1000"/>
                                        <p:tgtEl>
                                          <p:spTgt spid="9">
                                            <p:txEl>
                                              <p:pRg st="2" end="2"/>
                                            </p:txEl>
                                          </p:spTgt>
                                        </p:tgtEl>
                                      </p:cBhvr>
                                    </p:animEffect>
                                    <p:anim calcmode="lin" valueType="num">
                                      <p:cBhvr>
                                        <p:cTn id="1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9">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1000"/>
                                        <p:tgtEl>
                                          <p:spTgt spid="9">
                                            <p:txEl>
                                              <p:pRg st="3" end="3"/>
                                            </p:txEl>
                                          </p:spTgt>
                                        </p:tgtEl>
                                      </p:cBhvr>
                                    </p:animEffect>
                                    <p:anim calcmode="lin" valueType="num">
                                      <p:cBhvr>
                                        <p:cTn id="23"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9">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1000"/>
                                        <p:tgtEl>
                                          <p:spTgt spid="9">
                                            <p:txEl>
                                              <p:pRg st="4" end="4"/>
                                            </p:txEl>
                                          </p:spTgt>
                                        </p:tgtEl>
                                      </p:cBhvr>
                                    </p:animEffect>
                                    <p:anim calcmode="lin" valueType="num">
                                      <p:cBhvr>
                                        <p:cTn id="28"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8F7EE"/>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713764">
            <a:off x="15574381" y="237030"/>
            <a:ext cx="3369839" cy="2132189"/>
          </a:xfrm>
          <a:prstGeom prst="rect">
            <a:avLst/>
          </a:prstGeom>
        </p:spPr>
      </p:pic>
      <p:pic>
        <p:nvPicPr>
          <p:cNvPr id="7" name="Picture 41">
            <a:extLst>
              <a:ext uri="{FF2B5EF4-FFF2-40B4-BE49-F238E27FC236}">
                <a16:creationId xmlns:a16="http://schemas.microsoft.com/office/drawing/2014/main" id="{BFE74AC3-3054-48FE-AD72-977926A2C2E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1000" y="5676900"/>
            <a:ext cx="4267199" cy="4610099"/>
          </a:xfrm>
          <a:prstGeom prst="rect">
            <a:avLst/>
          </a:prstGeom>
        </p:spPr>
      </p:pic>
      <p:sp>
        <p:nvSpPr>
          <p:cNvPr id="9" name="TextBox 2">
            <a:extLst>
              <a:ext uri="{FF2B5EF4-FFF2-40B4-BE49-F238E27FC236}">
                <a16:creationId xmlns:a16="http://schemas.microsoft.com/office/drawing/2014/main" id="{7B5410AF-3BA8-40D1-BD4A-5990F67FC686}"/>
              </a:ext>
            </a:extLst>
          </p:cNvPr>
          <p:cNvSpPr txBox="1"/>
          <p:nvPr/>
        </p:nvSpPr>
        <p:spPr>
          <a:xfrm>
            <a:off x="1392236" y="800100"/>
            <a:ext cx="89916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BÀI HỌC</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 name="Speech Bubble: Oval 2">
            <a:extLst>
              <a:ext uri="{FF2B5EF4-FFF2-40B4-BE49-F238E27FC236}">
                <a16:creationId xmlns:a16="http://schemas.microsoft.com/office/drawing/2014/main" id="{56E7FDC1-8E66-4428-8183-5CEF71114A84}"/>
              </a:ext>
            </a:extLst>
          </p:cNvPr>
          <p:cNvSpPr/>
          <p:nvPr/>
        </p:nvSpPr>
        <p:spPr>
          <a:xfrm>
            <a:off x="9372600" y="148450"/>
            <a:ext cx="8686801" cy="3048000"/>
          </a:xfrm>
          <a:prstGeom prst="wedgeEllipseCallout">
            <a:avLst>
              <a:gd name="adj1" fmla="val -28945"/>
              <a:gd name="adj2" fmla="val 724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latin typeface="Times New Roman" panose="02020603050405020304" pitchFamily="18" charset="0"/>
                <a:cs typeface="Times New Roman" panose="02020603050405020304" pitchFamily="18" charset="0"/>
              </a:rPr>
              <a:t>Thông qua văn bản Cô gió mất tên, hãy nêu các đặc điểm của truyện đồng thoại?</a:t>
            </a:r>
            <a:endParaRPr lang="en-US" sz="4000" dirty="0">
              <a:latin typeface="Times New Roman" panose="02020603050405020304" pitchFamily="18"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B7E0A151-FA25-40C3-BC10-9400B4E470BC}"/>
              </a:ext>
            </a:extLst>
          </p:cNvPr>
          <p:cNvGraphicFramePr>
            <a:graphicFrameLocks noGrp="1"/>
          </p:cNvGraphicFramePr>
          <p:nvPr>
            <p:extLst>
              <p:ext uri="{D42A27DB-BD31-4B8C-83A1-F6EECF244321}">
                <p14:modId xmlns:p14="http://schemas.microsoft.com/office/powerpoint/2010/main" val="2268242205"/>
              </p:ext>
            </p:extLst>
          </p:nvPr>
        </p:nvGraphicFramePr>
        <p:xfrm>
          <a:off x="4800600" y="3314700"/>
          <a:ext cx="13030200" cy="5419957"/>
        </p:xfrm>
        <a:graphic>
          <a:graphicData uri="http://schemas.openxmlformats.org/drawingml/2006/table">
            <a:tbl>
              <a:tblPr firstRow="1" firstCol="1" lastRow="1" lastCol="1" bandRow="1" bandCol="1">
                <a:tableStyleId>{5A111915-BE36-4E01-A7E5-04B1672EAD32}</a:tableStyleId>
              </a:tblPr>
              <a:tblGrid>
                <a:gridCol w="3771900">
                  <a:extLst>
                    <a:ext uri="{9D8B030D-6E8A-4147-A177-3AD203B41FA5}">
                      <a16:colId xmlns:a16="http://schemas.microsoft.com/office/drawing/2014/main" val="1543283714"/>
                    </a:ext>
                  </a:extLst>
                </a:gridCol>
                <a:gridCol w="9258300">
                  <a:extLst>
                    <a:ext uri="{9D8B030D-6E8A-4147-A177-3AD203B41FA5}">
                      <a16:colId xmlns:a16="http://schemas.microsoft.com/office/drawing/2014/main" val="503903040"/>
                    </a:ext>
                  </a:extLst>
                </a:gridCol>
              </a:tblGrid>
              <a:tr h="1427752">
                <a:tc>
                  <a:txBody>
                    <a:bodyPr/>
                    <a:lstStyle/>
                    <a:p>
                      <a:pPr algn="l">
                        <a:lnSpc>
                          <a:spcPct val="107000"/>
                        </a:lnSpc>
                        <a:spcAft>
                          <a:spcPts val="0"/>
                        </a:spcAft>
                      </a:pPr>
                      <a:r>
                        <a:rPr lang="en-US" sz="3600" b="1" dirty="0" err="1">
                          <a:effectLst/>
                        </a:rPr>
                        <a:t>Đặc</a:t>
                      </a:r>
                      <a:r>
                        <a:rPr lang="en-US" sz="3600" b="1" dirty="0">
                          <a:effectLst/>
                        </a:rPr>
                        <a:t> </a:t>
                      </a:r>
                      <a:r>
                        <a:rPr lang="en-US" sz="3600" b="1" dirty="0" err="1">
                          <a:effectLst/>
                        </a:rPr>
                        <a:t>điểm</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US" sz="3600" b="1" dirty="0" err="1">
                          <a:effectLst/>
                        </a:rPr>
                        <a:t>Đặc</a:t>
                      </a:r>
                      <a:r>
                        <a:rPr lang="en-US" sz="3600" b="1" dirty="0">
                          <a:effectLst/>
                        </a:rPr>
                        <a:t> </a:t>
                      </a:r>
                      <a:r>
                        <a:rPr lang="en-US" sz="3600" b="1" dirty="0" err="1">
                          <a:effectLst/>
                        </a:rPr>
                        <a:t>điểm</a:t>
                      </a:r>
                      <a:r>
                        <a:rPr lang="en-US" sz="3600" b="1" dirty="0">
                          <a:effectLst/>
                        </a:rPr>
                        <a:t> </a:t>
                      </a:r>
                      <a:r>
                        <a:rPr lang="en-US" sz="3600" b="1" dirty="0" err="1">
                          <a:effectLst/>
                        </a:rPr>
                        <a:t>của</a:t>
                      </a:r>
                      <a:r>
                        <a:rPr lang="en-US" sz="3600" b="1" dirty="0">
                          <a:effectLst/>
                        </a:rPr>
                        <a:t> </a:t>
                      </a:r>
                      <a:r>
                        <a:rPr lang="en-US" sz="3600" b="1" dirty="0" err="1">
                          <a:effectLst/>
                        </a:rPr>
                        <a:t>truyện</a:t>
                      </a:r>
                      <a:r>
                        <a:rPr lang="en-US" sz="3600" b="1" dirty="0">
                          <a:effectLst/>
                        </a:rPr>
                        <a:t> </a:t>
                      </a:r>
                      <a:r>
                        <a:rPr lang="en-US" sz="3600" b="1" dirty="0" err="1">
                          <a:effectLst/>
                        </a:rPr>
                        <a:t>đồng</a:t>
                      </a:r>
                      <a:r>
                        <a:rPr lang="en-US" sz="3600" b="1" dirty="0">
                          <a:effectLst/>
                        </a:rPr>
                        <a:t> </a:t>
                      </a:r>
                      <a:r>
                        <a:rPr lang="en-US" sz="3600" b="1" dirty="0" err="1">
                          <a:effectLst/>
                        </a:rPr>
                        <a:t>thoại</a:t>
                      </a:r>
                      <a:endParaRPr lang="vi-VN" sz="3600" b="1" dirty="0">
                        <a:effectLst/>
                      </a:endParaRPr>
                    </a:p>
                    <a:p>
                      <a:pPr algn="ctr">
                        <a:lnSpc>
                          <a:spcPct val="107000"/>
                        </a:lnSpc>
                        <a:spcAft>
                          <a:spcPts val="0"/>
                        </a:spcAft>
                      </a:pPr>
                      <a:r>
                        <a:rPr lang="en-US" sz="3600" b="1" dirty="0">
                          <a:effectLst/>
                        </a:rPr>
                        <a:t> </a:t>
                      </a:r>
                      <a:r>
                        <a:rPr lang="en-US" sz="3600" b="1" dirty="0" err="1">
                          <a:effectLst/>
                        </a:rPr>
                        <a:t>Cô</a:t>
                      </a:r>
                      <a:r>
                        <a:rPr lang="en-US" sz="3600" b="1" dirty="0">
                          <a:effectLst/>
                        </a:rPr>
                        <a:t> </a:t>
                      </a:r>
                      <a:r>
                        <a:rPr lang="en-US" sz="3600" b="1" dirty="0" err="1">
                          <a:effectLst/>
                        </a:rPr>
                        <a:t>Gió</a:t>
                      </a:r>
                      <a:r>
                        <a:rPr lang="en-US" sz="3600" b="1" dirty="0">
                          <a:effectLst/>
                        </a:rPr>
                        <a:t> </a:t>
                      </a:r>
                      <a:r>
                        <a:rPr lang="en-US" sz="3600" b="1" dirty="0" err="1">
                          <a:effectLst/>
                        </a:rPr>
                        <a:t>mất</a:t>
                      </a:r>
                      <a:r>
                        <a:rPr lang="en-US" sz="3600" b="1" dirty="0">
                          <a:effectLst/>
                        </a:rPr>
                        <a:t> </a:t>
                      </a:r>
                      <a:r>
                        <a:rPr lang="en-US" sz="3600" b="1" dirty="0" err="1">
                          <a:effectLst/>
                        </a:rPr>
                        <a:t>tên</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2693350"/>
                  </a:ext>
                </a:extLst>
              </a:tr>
              <a:tr h="1858452">
                <a:tc>
                  <a:txBody>
                    <a:bodyPr/>
                    <a:lstStyle/>
                    <a:p>
                      <a:pPr algn="l">
                        <a:lnSpc>
                          <a:spcPct val="107000"/>
                        </a:lnSpc>
                        <a:spcAft>
                          <a:spcPts val="0"/>
                        </a:spcAft>
                      </a:pPr>
                      <a:r>
                        <a:rPr lang="en-US" sz="3600" b="1" dirty="0" err="1">
                          <a:effectLst/>
                        </a:rPr>
                        <a:t>Nội</a:t>
                      </a:r>
                      <a:r>
                        <a:rPr lang="en-US" sz="3600" b="1" dirty="0">
                          <a:effectLst/>
                        </a:rPr>
                        <a:t> dung </a:t>
                      </a:r>
                      <a:r>
                        <a:rPr lang="en-US" sz="3600" b="1" dirty="0" err="1">
                          <a:effectLst/>
                        </a:rPr>
                        <a:t>phản</a:t>
                      </a:r>
                      <a:r>
                        <a:rPr lang="en-US" sz="3600" b="1" dirty="0">
                          <a:effectLst/>
                        </a:rPr>
                        <a:t> </a:t>
                      </a:r>
                      <a:r>
                        <a:rPr lang="en-US" sz="3600" b="1" dirty="0" err="1">
                          <a:effectLst/>
                        </a:rPr>
                        <a:t>ánh</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5259400"/>
                  </a:ext>
                </a:extLst>
              </a:tr>
              <a:tr h="905707">
                <a:tc>
                  <a:txBody>
                    <a:bodyPr/>
                    <a:lstStyle/>
                    <a:p>
                      <a:pPr algn="l">
                        <a:lnSpc>
                          <a:spcPct val="107000"/>
                        </a:lnSpc>
                        <a:spcAft>
                          <a:spcPts val="0"/>
                        </a:spcAft>
                      </a:pPr>
                      <a:r>
                        <a:rPr lang="en-US" sz="3600" b="1" dirty="0" err="1">
                          <a:effectLst/>
                        </a:rPr>
                        <a:t>Nhân</a:t>
                      </a:r>
                      <a:r>
                        <a:rPr lang="en-US" sz="3600" b="1" dirty="0">
                          <a:effectLst/>
                        </a:rPr>
                        <a:t> </a:t>
                      </a:r>
                      <a:r>
                        <a:rPr lang="en-US" sz="3600" b="1" dirty="0" err="1">
                          <a:effectLst/>
                        </a:rPr>
                        <a:t>vật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9111472"/>
                  </a:ext>
                </a:extLst>
              </a:tr>
              <a:tr h="1228046">
                <a:tc>
                  <a:txBody>
                    <a:bodyPr/>
                    <a:lstStyle/>
                    <a:p>
                      <a:pPr algn="l">
                        <a:lnSpc>
                          <a:spcPct val="107000"/>
                        </a:lnSpc>
                        <a:spcAft>
                          <a:spcPts val="0"/>
                        </a:spcAft>
                      </a:pPr>
                      <a:r>
                        <a:rPr lang="en-US" sz="3600" b="1" dirty="0" err="1">
                          <a:effectLst/>
                        </a:rPr>
                        <a:t>Cốt</a:t>
                      </a:r>
                      <a:r>
                        <a:rPr lang="en-US" sz="3600" b="1" dirty="0">
                          <a:effectLst/>
                        </a:rPr>
                        <a:t> </a:t>
                      </a:r>
                      <a:r>
                        <a:rPr lang="en-US" sz="3600" b="1" dirty="0" err="1">
                          <a:effectLst/>
                        </a:rPr>
                        <a:t>truyện</a:t>
                      </a:r>
                      <a:endParaRPr lang="vi-VN" sz="3600" b="1" dirty="0">
                        <a:effectLst/>
                      </a:endParaRPr>
                    </a:p>
                    <a:p>
                      <a:pPr algn="l">
                        <a:lnSpc>
                          <a:spcPct val="107000"/>
                        </a:lnSpc>
                        <a:spcAft>
                          <a:spcPts val="0"/>
                        </a:spcAft>
                      </a:pP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2394133"/>
                  </a:ext>
                </a:extLst>
              </a:tr>
            </a:tbl>
          </a:graphicData>
        </a:graphic>
      </p:graphicFrame>
      <p:sp>
        <p:nvSpPr>
          <p:cNvPr id="10" name="TextBox 9">
            <a:extLst>
              <a:ext uri="{FF2B5EF4-FFF2-40B4-BE49-F238E27FC236}">
                <a16:creationId xmlns:a16="http://schemas.microsoft.com/office/drawing/2014/main" id="{AD8E65C1-C5C5-4DD2-BEDA-D6592A4F90B2}"/>
              </a:ext>
            </a:extLst>
          </p:cNvPr>
          <p:cNvSpPr txBox="1"/>
          <p:nvPr/>
        </p:nvSpPr>
        <p:spPr>
          <a:xfrm>
            <a:off x="8686800" y="5229457"/>
            <a:ext cx="9144000" cy="1107932"/>
          </a:xfrm>
          <a:prstGeom prst="rect">
            <a:avLst/>
          </a:prstGeom>
          <a:noFill/>
        </p:spPr>
        <p:txBody>
          <a:bodyPr wrap="square">
            <a:spAutoFit/>
          </a:bodyPr>
          <a:lstStyle/>
          <a:p>
            <a:pPr algn="just">
              <a:lnSpc>
                <a:spcPct val="107000"/>
              </a:lnSpc>
              <a:spcAft>
                <a:spcPts val="0"/>
              </a:spcAft>
            </a:pP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Vừa</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phản</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ánh</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đặc</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điểm</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sinh</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hoạt</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loài</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vật</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vừa</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thể</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hiện</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đặc</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điểm</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con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người</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0053D1C8-2070-4C3D-A78A-A03D9BFAB598}"/>
              </a:ext>
            </a:extLst>
          </p:cNvPr>
          <p:cNvSpPr txBox="1"/>
          <p:nvPr/>
        </p:nvSpPr>
        <p:spPr>
          <a:xfrm>
            <a:off x="8775289" y="7045732"/>
            <a:ext cx="7620000" cy="580993"/>
          </a:xfrm>
          <a:prstGeom prst="rect">
            <a:avLst/>
          </a:prstGeom>
          <a:noFill/>
        </p:spPr>
        <p:txBody>
          <a:bodyPr wrap="square">
            <a:spAutoFit/>
          </a:bodyPr>
          <a:lstStyle/>
          <a:p>
            <a:pPr algn="just">
              <a:lnSpc>
                <a:spcPct val="107000"/>
              </a:lnSpc>
              <a:spcAft>
                <a:spcPts val="0"/>
              </a:spcAft>
            </a:pP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Loài</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vật</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đồ</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vật</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được</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nhân</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hóa</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54A589E9-26F8-4B4D-8342-04289C87D696}"/>
              </a:ext>
            </a:extLst>
          </p:cNvPr>
          <p:cNvSpPr txBox="1"/>
          <p:nvPr/>
        </p:nvSpPr>
        <p:spPr>
          <a:xfrm>
            <a:off x="8686799" y="7730729"/>
            <a:ext cx="8762999" cy="1107932"/>
          </a:xfrm>
          <a:prstGeom prst="rect">
            <a:avLst/>
          </a:prstGeom>
          <a:noFill/>
        </p:spPr>
        <p:txBody>
          <a:bodyPr wrap="square">
            <a:spAutoFit/>
          </a:bodyPr>
          <a:lstStyle/>
          <a:p>
            <a:pPr algn="just">
              <a:lnSpc>
                <a:spcPct val="107000"/>
              </a:lnSpc>
              <a:spcAft>
                <a:spcPts val="0"/>
              </a:spcAft>
            </a:pP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Mang</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yếu</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tố</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hư</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cấu</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tưởng</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tượng</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sự</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việc</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theo</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trật</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tự</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thời</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gian</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2761965C-CE3E-499A-AB23-F3774F498E3A}"/>
              </a:ext>
            </a:extLst>
          </p:cNvPr>
          <p:cNvSpPr txBox="1"/>
          <p:nvPr/>
        </p:nvSpPr>
        <p:spPr>
          <a:xfrm>
            <a:off x="1143000" y="2255874"/>
            <a:ext cx="3886200" cy="707886"/>
          </a:xfrm>
          <a:prstGeom prst="rect">
            <a:avLst/>
          </a:prstGeom>
          <a:noFill/>
        </p:spPr>
        <p:txBody>
          <a:bodyPr wrap="square" rtlCol="0">
            <a:spAutoFit/>
          </a:bodyPr>
          <a:lstStyle/>
          <a:p>
            <a:r>
              <a:rPr lang="vi-VN" sz="4000" b="1" i="1" dirty="0"/>
              <a:t>1. </a:t>
            </a:r>
            <a:r>
              <a:rPr lang="vi-VN" sz="4000" b="1" i="1" dirty="0">
                <a:latin typeface="Times New Roman" panose="02020603050405020304" pitchFamily="18" charset="0"/>
                <a:cs typeface="Times New Roman" panose="02020603050405020304" pitchFamily="18" charset="0"/>
              </a:rPr>
              <a:t>Nghệ</a:t>
            </a:r>
            <a:r>
              <a:rPr lang="vi-VN" sz="4000" b="1" i="1" dirty="0"/>
              <a:t> thuật</a:t>
            </a:r>
            <a:endParaRPr lang="en-US" sz="4000" b="1" i="1" dirty="0"/>
          </a:p>
        </p:txBody>
      </p:sp>
    </p:spTree>
    <p:extLst>
      <p:ext uri="{BB962C8B-B14F-4D97-AF65-F5344CB8AC3E}">
        <p14:creationId xmlns:p14="http://schemas.microsoft.com/office/powerpoint/2010/main" val="414598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xit" presetSubtype="32" fill="hold" grpId="1" nodeType="clickEffect">
                                  <p:stCondLst>
                                    <p:cond delay="0"/>
                                  </p:stCondLst>
                                  <p:childTnLst>
                                    <p:animEffect transition="out" filter="circle(out)">
                                      <p:cBhvr>
                                        <p:cTn id="13" dur="2000"/>
                                        <p:tgtEl>
                                          <p:spTgt spid="3"/>
                                        </p:tgtEl>
                                      </p:cBhvr>
                                    </p:animEffect>
                                    <p:set>
                                      <p:cBhvr>
                                        <p:cTn id="14" dur="1" fill="hold">
                                          <p:stCondLst>
                                            <p:cond delay="19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 grpId="0"/>
      <p:bldP spid="11"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8F7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632755">
            <a:off x="-1746158" y="6989392"/>
            <a:ext cx="4165194" cy="6131752"/>
          </a:xfrm>
          <a:prstGeom prst="rect">
            <a:avLst/>
          </a:prstGeom>
        </p:spPr>
      </p:pic>
      <p:sp>
        <p:nvSpPr>
          <p:cNvPr id="7" name="AutoShape 7"/>
          <p:cNvSpPr/>
          <p:nvPr/>
        </p:nvSpPr>
        <p:spPr>
          <a:xfrm>
            <a:off x="16783050" y="0"/>
            <a:ext cx="1504950" cy="10287000"/>
          </a:xfrm>
          <a:prstGeom prst="rect">
            <a:avLst/>
          </a:prstGeom>
          <a:solidFill>
            <a:srgbClr val="2E5077"/>
          </a:solidFill>
        </p:spPr>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707116" flipH="1">
            <a:off x="14570410" y="-835033"/>
            <a:ext cx="3645848" cy="3469969"/>
          </a:xfrm>
          <a:prstGeom prst="rect">
            <a:avLst/>
          </a:prstGeom>
        </p:spPr>
      </p:pic>
      <p:sp>
        <p:nvSpPr>
          <p:cNvPr id="30" name="Rectangle: Rounded Corners 29">
            <a:extLst>
              <a:ext uri="{FF2B5EF4-FFF2-40B4-BE49-F238E27FC236}">
                <a16:creationId xmlns:a16="http://schemas.microsoft.com/office/drawing/2014/main" id="{26E64A54-3565-42F3-9088-4747636E299D}"/>
              </a:ext>
            </a:extLst>
          </p:cNvPr>
          <p:cNvSpPr/>
          <p:nvPr/>
        </p:nvSpPr>
        <p:spPr>
          <a:xfrm>
            <a:off x="1219200" y="2774398"/>
            <a:ext cx="14437500" cy="5264701"/>
          </a:xfrm>
          <a:prstGeom prst="roundRect">
            <a:avLst/>
          </a:prstGeom>
          <a:solidFill>
            <a:schemeClr val="tx2">
              <a:lumMod val="20000"/>
              <a:lumOff val="80000"/>
            </a:schemeClr>
          </a:solid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200"/>
              </a:spcAft>
            </a:pPr>
            <a:r>
              <a:rPr lang="vi-VN"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 chuyện </a:t>
            </a:r>
            <a:r>
              <a:rPr lang="vi-VN" sz="4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Cô gió mất tên</a:t>
            </a:r>
            <a:r>
              <a:rPr lang="vi-VN"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kể về cuộc hành trình đi làm việc tốt giúp đời của cô Gió và quá trình tìm lại tên của chính cô. Qua câu chuyện, chúng ta có thể rút ra được bài học về cách làm việc tốt. Những việc tốt mà chúng ta làm, dù có được nhìn thấy hay không thì cũng sẽ khiến cho bản thân vui vẻ</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nhẹ nhàng hơn và nhận được sự yêu quý từ mọi người. </a:t>
            </a:r>
            <a:endPar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D16C4DD5-CD84-439C-AFF0-5C6D85B1A9BF}"/>
              </a:ext>
            </a:extLst>
          </p:cNvPr>
          <p:cNvSpPr txBox="1"/>
          <p:nvPr/>
        </p:nvSpPr>
        <p:spPr>
          <a:xfrm>
            <a:off x="2514600" y="1333500"/>
            <a:ext cx="3886200" cy="830997"/>
          </a:xfrm>
          <a:prstGeom prst="rect">
            <a:avLst/>
          </a:prstGeom>
          <a:noFill/>
        </p:spPr>
        <p:txBody>
          <a:bodyPr wrap="square" rtlCol="0">
            <a:spAutoFit/>
          </a:bodyPr>
          <a:lstStyle/>
          <a:p>
            <a:r>
              <a:rPr lang="vi-VN" sz="4800" b="1" i="1" dirty="0">
                <a:latin typeface="Times New Roman" panose="02020603050405020304" pitchFamily="18" charset="0"/>
                <a:cs typeface="Times New Roman" panose="02020603050405020304" pitchFamily="18" charset="0"/>
              </a:rPr>
              <a:t>2. Nội dung</a:t>
            </a:r>
            <a:endParaRPr lang="en-US" sz="48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802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E5077"/>
        </a:solidFill>
        <a:effectLst/>
      </p:bgPr>
    </p:bg>
    <p:spTree>
      <p:nvGrpSpPr>
        <p:cNvPr id="1" name=""/>
        <p:cNvGrpSpPr/>
        <p:nvPr/>
      </p:nvGrpSpPr>
      <p:grpSpPr>
        <a:xfrm>
          <a:off x="0" y="0"/>
          <a:ext cx="0" cy="0"/>
          <a:chOff x="0" y="0"/>
          <a:chExt cx="0" cy="0"/>
        </a:xfrm>
      </p:grpSpPr>
      <p:sp>
        <p:nvSpPr>
          <p:cNvPr id="2" name="TextBox 2"/>
          <p:cNvSpPr txBox="1"/>
          <p:nvPr/>
        </p:nvSpPr>
        <p:spPr>
          <a:xfrm>
            <a:off x="4467118" y="2901250"/>
            <a:ext cx="10156154" cy="1373966"/>
          </a:xfrm>
          <a:prstGeom prst="rect">
            <a:avLst/>
          </a:prstGeom>
        </p:spPr>
        <p:txBody>
          <a:bodyPr wrap="square" lIns="0" tIns="0" rIns="0" bIns="0" rtlCol="0" anchor="t">
            <a:spAutoFit/>
          </a:bodyPr>
          <a:lstStyle/>
          <a:p>
            <a:pPr algn="ctr">
              <a:lnSpc>
                <a:spcPts val="12100"/>
              </a:lnSpc>
            </a:pPr>
            <a:r>
              <a:rPr lang="vi-VN" sz="7200" b="1" dirty="0">
                <a:solidFill>
                  <a:srgbClr val="FFFF00"/>
                </a:solidFill>
                <a:latin typeface="Arial" panose="020B0604020202020204" pitchFamily="34" charset="0"/>
                <a:cs typeface="Arial" panose="020B0604020202020204" pitchFamily="34" charset="0"/>
              </a:rPr>
              <a:t>LUYỆN TẬP</a:t>
            </a:r>
            <a:r>
              <a:rPr lang="en-US" sz="7200" b="1" dirty="0">
                <a:solidFill>
                  <a:srgbClr val="FFFF00"/>
                </a:solidFill>
                <a:latin typeface="Arial" panose="020B0604020202020204" pitchFamily="34" charset="0"/>
                <a:cs typeface="Arial" panose="020B0604020202020204" pitchFamily="34" charset="0"/>
              </a:rPr>
              <a:t> </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781173">
            <a:off x="1030607" y="2759911"/>
            <a:ext cx="3605719" cy="47671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89161" y="2535255"/>
            <a:ext cx="3651541" cy="521648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19697">
            <a:off x="14442527" y="-1932781"/>
            <a:ext cx="5633547" cy="6131752"/>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52883"/>
          <a:stretch>
            <a:fillRect/>
          </a:stretch>
        </p:blipFill>
        <p:spPr>
          <a:xfrm>
            <a:off x="8019287" y="8536121"/>
            <a:ext cx="10268713" cy="1752215"/>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743565">
            <a:off x="-183354" y="6974803"/>
            <a:ext cx="3931601" cy="5631200"/>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14620" r="33645" b="60051"/>
          <a:stretch>
            <a:fillRect/>
          </a:stretch>
        </p:blipFill>
        <p:spPr>
          <a:xfrm>
            <a:off x="1116037" y="1264136"/>
            <a:ext cx="603339" cy="736603"/>
          </a:xfrm>
          <a:prstGeom prst="rect">
            <a:avLst/>
          </a:prstGeom>
        </p:spPr>
      </p:pic>
    </p:spTree>
    <p:extLst>
      <p:ext uri="{BB962C8B-B14F-4D97-AF65-F5344CB8AC3E}">
        <p14:creationId xmlns:p14="http://schemas.microsoft.com/office/powerpoint/2010/main" val="18008777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169687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07000"/>
              </a:lnSpc>
              <a:spcAft>
                <a:spcPts val="1800"/>
              </a:spcAft>
            </a:pPr>
            <a:r>
              <a:rPr lang="en-US" sz="5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5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sz="5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5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5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5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54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Gió</a:t>
            </a:r>
            <a:r>
              <a:rPr lang="en-US" sz="54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mất</a:t>
            </a:r>
            <a:r>
              <a:rPr lang="en-US" sz="54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5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5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5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5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ectangle 25"/>
          <p:cNvSpPr/>
          <p:nvPr/>
        </p:nvSpPr>
        <p:spPr>
          <a:xfrm>
            <a:off x="1665330" y="2924018"/>
            <a:ext cx="7360197" cy="177572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4800" dirty="0">
                <a:solidFill>
                  <a:prstClr val="black"/>
                </a:solidFill>
                <a:latin typeface="Times New Roman" panose="02020603050405020304" pitchFamily="18" charset="0"/>
                <a:cs typeface="Times New Roman" panose="02020603050405020304" pitchFamily="18" charset="0"/>
              </a:rPr>
              <a:t>A.</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Truyện</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thoại</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lang="en-US" sz="4800" dirty="0">
                <a:solidFill>
                  <a:prstClr val="black"/>
                </a:solidFill>
                <a:latin typeface="Times New Roman" panose="02020603050405020304" pitchFamily="18" charset="0"/>
                <a:cs typeface="Times New Roman" panose="02020603050405020304" pitchFamily="18" charset="0"/>
              </a:rPr>
              <a:t> </a:t>
            </a:r>
            <a:endParaRPr lang="vi-VN" sz="4800" dirty="0">
              <a:solidFill>
                <a:prstClr val="black"/>
              </a:solidFill>
              <a:latin typeface="Times New Roman" panose="02020603050405020304" pitchFamily="18" charset="0"/>
              <a:cs typeface="Times New Roman" panose="02020603050405020304" pitchFamily="18"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2" name="Rectangle 41"/>
          <p:cNvSpPr/>
          <p:nvPr/>
        </p:nvSpPr>
        <p:spPr>
          <a:xfrm>
            <a:off x="9195923" y="2930303"/>
            <a:ext cx="7360197" cy="176117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5400" dirty="0">
                <a:solidFill>
                  <a:prstClr val="black"/>
                </a:solidFill>
                <a:latin typeface="Times New Roman" panose="02020603050405020304" pitchFamily="18" charset="0"/>
                <a:cs typeface="Times New Roman" panose="02020603050405020304" pitchFamily="18" charset="0"/>
              </a:rPr>
              <a:t>B.</a:t>
            </a:r>
            <a:r>
              <a:rPr lang="en-US" sz="5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5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ngắn</a:t>
            </a:r>
            <a:r>
              <a:rPr lang="en-US" sz="5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43" name="Rectangle 42"/>
          <p:cNvSpPr/>
          <p:nvPr/>
        </p:nvSpPr>
        <p:spPr>
          <a:xfrm>
            <a:off x="1665330" y="4844016"/>
            <a:ext cx="7360197" cy="16968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Times New Roman" panose="02020603050405020304" pitchFamily="18" charset="0"/>
                <a:cs typeface="Times New Roman" panose="02020603050405020304" pitchFamily="18" charset="0"/>
              </a:rPr>
              <a:t>C.</a:t>
            </a:r>
            <a:r>
              <a:rPr lang="en-US" sz="4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4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4800" dirty="0">
                <a:solidFill>
                  <a:prstClr val="black"/>
                </a:solidFill>
                <a:latin typeface="Times New Roman" panose="02020603050405020304" pitchFamily="18" charset="0"/>
                <a:cs typeface="Times New Roman" panose="02020603050405020304" pitchFamily="18" charset="0"/>
              </a:rPr>
              <a:t> </a:t>
            </a:r>
          </a:p>
        </p:txBody>
      </p:sp>
      <p:sp>
        <p:nvSpPr>
          <p:cNvPr id="44" name="Rectangle 43"/>
          <p:cNvSpPr/>
          <p:nvPr/>
        </p:nvSpPr>
        <p:spPr>
          <a:xfrm>
            <a:off x="9195923" y="4835042"/>
            <a:ext cx="7360197" cy="16968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4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4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4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4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xuôi</a:t>
            </a:r>
            <a:r>
              <a:rPr lang="en-US" sz="4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4800"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868218" y="3416380"/>
            <a:ext cx="1327706"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58127" y="5185823"/>
            <a:ext cx="1206804" cy="1056132"/>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75072" y="5163259"/>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2992187"/>
            <a:ext cx="1207113" cy="1060796"/>
          </a:xfrm>
          <a:prstGeom prst="rect">
            <a:avLst/>
          </a:prstGeom>
        </p:spPr>
      </p:pic>
      <p:sp>
        <p:nvSpPr>
          <p:cNvPr id="6" name="TextBox 5"/>
          <p:cNvSpPr txBox="1"/>
          <p:nvPr/>
        </p:nvSpPr>
        <p:spPr>
          <a:xfrm>
            <a:off x="15477354" y="9779468"/>
            <a:ext cx="2745033" cy="507831"/>
          </a:xfrm>
          <a:prstGeom prst="rect">
            <a:avLst/>
          </a:prstGeom>
          <a:solidFill>
            <a:schemeClr val="bg1"/>
          </a:solidFill>
        </p:spPr>
        <p:txBody>
          <a:bodyPr wrap="square" rtlCol="0">
            <a:spAutoFit/>
          </a:bodyPr>
          <a:lstStyle/>
          <a:p>
            <a:pPr defTabSz="1371600">
              <a:defRPr/>
            </a:pPr>
            <a:endParaRPr lang="en-US" sz="2700" dirty="0">
              <a:solidFill>
                <a:prstClr val="black"/>
              </a:solidFill>
              <a:latin typeface="Calibri" panose="020F0502020204030204"/>
            </a:endParaRPr>
          </a:p>
        </p:txBody>
      </p:sp>
    </p:spTree>
    <p:extLst>
      <p:ext uri="{BB962C8B-B14F-4D97-AF65-F5344CB8AC3E}">
        <p14:creationId xmlns:p14="http://schemas.microsoft.com/office/powerpoint/2010/main" val="325025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09106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spcAft>
                <a:spcPts val="1800"/>
              </a:spcAft>
            </a:pPr>
            <a:r>
              <a:rPr lang="en-US" sz="5400" b="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Câu</a:t>
            </a:r>
            <a:r>
              <a:rPr lang="en-US" sz="5400" b="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vi-VN" sz="5400" b="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2.</a:t>
            </a:r>
            <a:r>
              <a:rPr lang="vi-VN" sz="5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5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5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5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5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Gió</a:t>
            </a:r>
            <a:r>
              <a:rPr lang="en-US" sz="5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5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nét</a:t>
            </a:r>
            <a:r>
              <a:rPr lang="en-US" sz="5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tương</a:t>
            </a:r>
            <a:r>
              <a:rPr lang="en-US" sz="5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5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5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5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5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5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5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5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5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6" name="Rectangle 25"/>
          <p:cNvSpPr/>
          <p:nvPr/>
        </p:nvSpPr>
        <p:spPr>
          <a:xfrm>
            <a:off x="1240366" y="2924018"/>
            <a:ext cx="7530284" cy="14865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400" dirty="0">
                <a:solidFill>
                  <a:prstClr val="black"/>
                </a:solidFill>
                <a:latin typeface="Times New Roman" panose="02020603050405020304" pitchFamily="18" charset="0"/>
                <a:cs typeface="Times New Roman" panose="02020603050405020304" pitchFamily="18" charset="0"/>
              </a:rPr>
              <a:t>A.</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Chị</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Hũ</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đựng</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4400" dirty="0">
                <a:solidFill>
                  <a:prstClr val="black"/>
                </a:solidFill>
                <a:latin typeface="Times New Roman" panose="02020603050405020304" pitchFamily="18" charset="0"/>
                <a:cs typeface="Times New Roman" panose="02020603050405020304" pitchFamily="18" charset="0"/>
              </a:rPr>
              <a:t> </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2" name="Rectangle 41"/>
          <p:cNvSpPr/>
          <p:nvPr/>
        </p:nvSpPr>
        <p:spPr>
          <a:xfrm>
            <a:off x="9195922" y="2930303"/>
            <a:ext cx="7843124" cy="14803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07000"/>
              </a:lnSpc>
            </a:pP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 Ong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vàng</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lạc</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3" name="Rectangle 42"/>
          <p:cNvSpPr/>
          <p:nvPr/>
        </p:nvSpPr>
        <p:spPr>
          <a:xfrm>
            <a:off x="1240366" y="4668878"/>
            <a:ext cx="7615076" cy="15518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07000"/>
              </a:lnSpc>
            </a:pPr>
            <a:r>
              <a:rPr lang="vi-VN" sz="4400" dirty="0">
                <a:solidFill>
                  <a:prstClr val="black"/>
                </a:solidFill>
                <a:latin typeface="Times New Roman" panose="02020603050405020304" pitchFamily="18" charset="0"/>
                <a:cs typeface="Times New Roman" panose="02020603050405020304" pitchFamily="18" charset="0"/>
              </a:rPr>
              <a:t>C.</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Bé</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Đào</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chăm</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sóc</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bà</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4400" dirty="0">
                <a:solidFill>
                  <a:prstClr val="black"/>
                </a:solidFill>
                <a:latin typeface="Times New Roman" panose="02020603050405020304" pitchFamily="18" charset="0"/>
                <a:cs typeface="Times New Roman" panose="02020603050405020304" pitchFamily="18" charset="0"/>
              </a:rPr>
              <a:t> </a:t>
            </a:r>
          </a:p>
        </p:txBody>
      </p:sp>
      <p:sp>
        <p:nvSpPr>
          <p:cNvPr id="44" name="Rectangle 43"/>
          <p:cNvSpPr/>
          <p:nvPr/>
        </p:nvSpPr>
        <p:spPr>
          <a:xfrm>
            <a:off x="9196808" y="4648940"/>
            <a:ext cx="7895045" cy="15916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07000"/>
              </a:lnSpc>
            </a:pP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ngô</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lau</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bãi</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88470" y="3104221"/>
            <a:ext cx="1208583"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669884" y="4999365"/>
            <a:ext cx="1206804" cy="105613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719997" y="4949327"/>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884739" y="3208706"/>
            <a:ext cx="1207113" cy="965690"/>
          </a:xfrm>
          <a:prstGeom prst="rect">
            <a:avLst/>
          </a:prstGeom>
        </p:spPr>
      </p:pic>
    </p:spTree>
    <p:extLst>
      <p:ext uri="{BB962C8B-B14F-4D97-AF65-F5344CB8AC3E}">
        <p14:creationId xmlns:p14="http://schemas.microsoft.com/office/powerpoint/2010/main" val="32823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hoáng ngợp với ngọn đồi ở Hòa Bình được phủ kín bởi 145.000 chiếc CHONG  CHÓNG và TAM GIÁC MẠCH mở cửa đón khách từ 22/12">
            <a:extLst>
              <a:ext uri="{FF2B5EF4-FFF2-40B4-BE49-F238E27FC236}">
                <a16:creationId xmlns:a16="http://schemas.microsoft.com/office/drawing/2014/main" id="{A3203865-89C9-4B99-8ABB-27DA3AD65CB0}"/>
              </a:ext>
            </a:extLst>
          </p:cNvPr>
          <p:cNvPicPr/>
          <p:nvPr/>
        </p:nvPicPr>
        <p:blipFill rotWithShape="1">
          <a:blip r:embed="rId2" cstate="print">
            <a:alphaModFix amt="35000"/>
            <a:extLst>
              <a:ext uri="{28A0092B-C50C-407E-A947-70E740481C1C}">
                <a14:useLocalDpi xmlns:a14="http://schemas.microsoft.com/office/drawing/2010/main" val="0"/>
              </a:ext>
            </a:extLst>
          </a:blip>
          <a:srcRect t="12992" b="35695"/>
          <a:stretch/>
        </p:blipFill>
        <p:spPr bwMode="auto">
          <a:xfrm>
            <a:off x="-6" y="-9"/>
            <a:ext cx="18288000" cy="10283937"/>
          </a:xfrm>
          <a:prstGeom prst="rect">
            <a:avLst/>
          </a:prstGeom>
          <a:noFill/>
          <a:extLst>
            <a:ext uri="{53640926-AAD7-44D8-BBD7-CCE9431645EC}">
              <a14:shadowObscured xmlns:a14="http://schemas.microsoft.com/office/drawing/2010/main"/>
            </a:ext>
          </a:extLst>
        </p:spPr>
      </p:pic>
      <p:sp>
        <p:nvSpPr>
          <p:cNvPr id="15" name="TextBox 14">
            <a:extLst>
              <a:ext uri="{FF2B5EF4-FFF2-40B4-BE49-F238E27FC236}">
                <a16:creationId xmlns:a16="http://schemas.microsoft.com/office/drawing/2014/main" id="{72890F93-1133-4697-8B65-9166DA439940}"/>
              </a:ext>
            </a:extLst>
          </p:cNvPr>
          <p:cNvSpPr txBox="1"/>
          <p:nvPr/>
        </p:nvSpPr>
        <p:spPr>
          <a:xfrm>
            <a:off x="533401" y="3543301"/>
            <a:ext cx="7861536" cy="4114799"/>
          </a:xfrm>
          <a:prstGeom prst="rect">
            <a:avLst/>
          </a:prstGeom>
          <a:solidFill>
            <a:schemeClr val="accent5">
              <a:lumMod val="40000"/>
              <a:lumOff val="60000"/>
            </a:schemeClr>
          </a:solidFill>
        </p:spPr>
        <p:txBody>
          <a:bodyPr vert="horz" lIns="91440" tIns="45720" rIns="91440" bIns="45720" rtlCol="0" anchor="t">
            <a:normAutofit/>
          </a:bodyPr>
          <a:lstStyle/>
          <a:p>
            <a:pPr marL="0" marR="0" lvl="0" indent="0" algn="just" defTabSz="914400" rtl="0" eaLnBrk="1" fontAlgn="auto" latinLnBrk="0" hangingPunct="1">
              <a:lnSpc>
                <a:spcPct val="90000"/>
              </a:lnSpc>
              <a:spcBef>
                <a:spcPts val="0"/>
              </a:spcBef>
              <a:spcAft>
                <a:spcPts val="60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Gió</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đã</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đưa</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cánh</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buồm</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ra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tận</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khơi</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xa</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đánh</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cá</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gió</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cũng</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đẩy</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cánh</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diều</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tuổi</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thơ</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bay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lượn</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thoả</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thích</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trên</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bầu</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trời</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gió</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rất</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nhiều</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tác</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dụng</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nhưng</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gió</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vô</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hình</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vô</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dạng</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vô</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màu</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vô</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vị</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nhưng</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lại</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đóng</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góp</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rất</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nhiều</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ý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nghĩa</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cho</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cuộc</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đời</a:t>
            </a: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p>
        </p:txBody>
      </p:sp>
      <p:sp>
        <p:nvSpPr>
          <p:cNvPr id="33" name="Oval 32">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41825" y="4008613"/>
            <a:ext cx="4608576" cy="4608576"/>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95288" y="0"/>
            <a:ext cx="6297090" cy="54753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Tranh treo tường Thuận Buồm Xuôi Gió: Ý nghĩa và Cách treo">
            <a:extLst>
              <a:ext uri="{FF2B5EF4-FFF2-40B4-BE49-F238E27FC236}">
                <a16:creationId xmlns:a16="http://schemas.microsoft.com/office/drawing/2014/main" id="{DE48C420-8699-420E-848B-EB9FD913BFEA}"/>
              </a:ext>
            </a:extLst>
          </p:cNvPr>
          <p:cNvPicPr/>
          <p:nvPr/>
        </p:nvPicPr>
        <p:blipFill rotWithShape="1">
          <a:blip r:embed="rId3" cstate="print">
            <a:extLst>
              <a:ext uri="{28A0092B-C50C-407E-A947-70E740481C1C}">
                <a14:useLocalDpi xmlns:a14="http://schemas.microsoft.com/office/drawing/2010/main" val="0"/>
              </a:ext>
            </a:extLst>
          </a:blip>
          <a:srcRect r="39000"/>
          <a:stretch/>
        </p:blipFill>
        <p:spPr bwMode="auto">
          <a:xfrm>
            <a:off x="8888713" y="4255501"/>
            <a:ext cx="4114800" cy="411480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p:spPr>
      </p:pic>
      <p:pic>
        <p:nvPicPr>
          <p:cNvPr id="3" name="Picture 2" descr="Kids flying kites in the grass&#10;&#10;Description automatically generated with medium confidence">
            <a:extLst>
              <a:ext uri="{FF2B5EF4-FFF2-40B4-BE49-F238E27FC236}">
                <a16:creationId xmlns:a16="http://schemas.microsoft.com/office/drawing/2014/main" id="{F8824C75-A733-4BBB-BF34-CAF2FE768E7D}"/>
              </a:ext>
            </a:extLst>
          </p:cNvPr>
          <p:cNvPicPr/>
          <p:nvPr/>
        </p:nvPicPr>
        <p:blipFill rotWithShape="1">
          <a:blip r:embed="rId4">
            <a:extLst>
              <a:ext uri="{28A0092B-C50C-407E-A947-70E740481C1C}">
                <a14:useLocalDpi xmlns:a14="http://schemas.microsoft.com/office/drawing/2010/main" val="0"/>
              </a:ext>
            </a:extLst>
          </a:blip>
          <a:srcRect l="6683" r="6642"/>
          <a:stretch/>
        </p:blipFill>
        <p:spPr bwMode="auto">
          <a:xfrm>
            <a:off x="12240904" y="3"/>
            <a:ext cx="6051474" cy="5229682"/>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noFill/>
        </p:spPr>
      </p:pic>
      <p:sp>
        <p:nvSpPr>
          <p:cNvPr id="37" name="Freeform: Shape 36">
            <a:extLst>
              <a:ext uri="{FF2B5EF4-FFF2-40B4-BE49-F238E27FC236}">
                <a16:creationId xmlns:a16="http://schemas.microsoft.com/office/drawing/2014/main" id="{4BFC77B5-F38E-4A7D-80BD-C3A10B7177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46501" y="6048375"/>
            <a:ext cx="4841499" cy="4238625"/>
          </a:xfrm>
          <a:custGeom>
            <a:avLst/>
            <a:gdLst>
              <a:gd name="connsiteX0" fmla="*/ 1888600 w 3227666"/>
              <a:gd name="connsiteY0" fmla="*/ 0 h 2825750"/>
              <a:gd name="connsiteX1" fmla="*/ 3224042 w 3227666"/>
              <a:gd name="connsiteY1" fmla="*/ 553158 h 2825750"/>
              <a:gd name="connsiteX2" fmla="*/ 3227666 w 3227666"/>
              <a:gd name="connsiteY2" fmla="*/ 557146 h 2825750"/>
              <a:gd name="connsiteX3" fmla="*/ 3227666 w 3227666"/>
              <a:gd name="connsiteY3" fmla="*/ 2825750 h 2825750"/>
              <a:gd name="connsiteX4" fmla="*/ 250380 w 3227666"/>
              <a:gd name="connsiteY4" fmla="*/ 2825750 h 2825750"/>
              <a:gd name="connsiteX5" fmla="*/ 227944 w 3227666"/>
              <a:gd name="connsiteY5" fmla="*/ 2788819 h 2825750"/>
              <a:gd name="connsiteX6" fmla="*/ 0 w 3227666"/>
              <a:gd name="connsiteY6" fmla="*/ 1888600 h 2825750"/>
              <a:gd name="connsiteX7" fmla="*/ 1888600 w 3227666"/>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7666" h="2825750">
                <a:moveTo>
                  <a:pt x="1888600" y="0"/>
                </a:moveTo>
                <a:cubicBezTo>
                  <a:pt x="2410123" y="0"/>
                  <a:pt x="2882273" y="211389"/>
                  <a:pt x="3224042" y="553158"/>
                </a:cubicBezTo>
                <a:lnTo>
                  <a:pt x="3227666" y="557146"/>
                </a:lnTo>
                <a:lnTo>
                  <a:pt x="3227666"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Tag: Thạch Lam">
            <a:extLst>
              <a:ext uri="{FF2B5EF4-FFF2-40B4-BE49-F238E27FC236}">
                <a16:creationId xmlns:a16="http://schemas.microsoft.com/office/drawing/2014/main" id="{E3910CD5-5CF7-4606-9E8F-FA595A420A39}"/>
              </a:ext>
            </a:extLst>
          </p:cNvPr>
          <p:cNvPicPr/>
          <p:nvPr/>
        </p:nvPicPr>
        <p:blipFill rotWithShape="1">
          <a:blip r:embed="rId5">
            <a:extLst>
              <a:ext uri="{28A0092B-C50C-407E-A947-70E740481C1C}">
                <a14:useLocalDpi xmlns:a14="http://schemas.microsoft.com/office/drawing/2010/main" val="0"/>
              </a:ext>
            </a:extLst>
          </a:blip>
          <a:srcRect r="38417" b="-2"/>
          <a:stretch/>
        </p:blipFill>
        <p:spPr bwMode="auto">
          <a:xfrm>
            <a:off x="13693935" y="6295824"/>
            <a:ext cx="4594065" cy="3991192"/>
          </a:xfrm>
          <a:custGeom>
            <a:avLst/>
            <a:gdLst/>
            <a:ahLst/>
            <a:cxnLst/>
            <a:rect l="l" t="t" r="r" b="b"/>
            <a:pathLst>
              <a:path w="3062710" h="2660795">
                <a:moveTo>
                  <a:pt x="1723644" y="0"/>
                </a:moveTo>
                <a:cubicBezTo>
                  <a:pt x="2259111" y="0"/>
                  <a:pt x="2737550" y="244172"/>
                  <a:pt x="3053691" y="627247"/>
                </a:cubicBezTo>
                <a:lnTo>
                  <a:pt x="3062710" y="639308"/>
                </a:lnTo>
                <a:lnTo>
                  <a:pt x="3062710" y="2660795"/>
                </a:lnTo>
                <a:lnTo>
                  <a:pt x="278239" y="2660795"/>
                </a:lnTo>
                <a:lnTo>
                  <a:pt x="208035" y="2545235"/>
                </a:lnTo>
                <a:cubicBezTo>
                  <a:pt x="75362" y="2301006"/>
                  <a:pt x="0" y="2021126"/>
                  <a:pt x="0" y="1723644"/>
                </a:cubicBezTo>
                <a:cubicBezTo>
                  <a:pt x="0" y="771702"/>
                  <a:pt x="771702" y="0"/>
                  <a:pt x="1723644" y="0"/>
                </a:cubicBezTo>
                <a:close/>
              </a:path>
            </a:pathLst>
          </a:custGeom>
          <a:noFill/>
        </p:spPr>
      </p:pic>
    </p:spTree>
    <p:extLst>
      <p:ext uri="{BB962C8B-B14F-4D97-AF65-F5344CB8AC3E}">
        <p14:creationId xmlns:p14="http://schemas.microsoft.com/office/powerpoint/2010/main" val="3089689201"/>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419100"/>
            <a:ext cx="15790092" cy="184656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defTabSz="1371600">
              <a:lnSpc>
                <a:spcPct val="107000"/>
              </a:lnSpc>
              <a:spcAft>
                <a:spcPts val="1800"/>
              </a:spcAft>
            </a:pPr>
            <a:r>
              <a:rPr lang="en-US" sz="4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a:t>
            </a:r>
            <a:r>
              <a:rPr lang="en-US"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3.</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Đâu</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không</a:t>
            </a:r>
            <a:r>
              <a:rPr lang="en-US"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phải</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công</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việc</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cô</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Gió</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nhắc</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bài</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26" name="Rectangle 25"/>
          <p:cNvSpPr/>
          <p:nvPr/>
        </p:nvSpPr>
        <p:spPr>
          <a:xfrm>
            <a:off x="1326672" y="2971136"/>
            <a:ext cx="7360197" cy="15832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07000"/>
              </a:lnSpc>
            </a:pPr>
            <a:r>
              <a:rPr lang="vi-VN" sz="3600" dirty="0">
                <a:solidFill>
                  <a:prstClr val="black"/>
                </a:solidFill>
                <a:latin typeface="Times New Roman" panose="02020603050405020304" pitchFamily="18" charset="0"/>
                <a:cs typeface="Times New Roman" panose="02020603050405020304" pitchFamily="18" charset="0"/>
              </a:rPr>
              <a:t>A.</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Thổi</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bay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diều</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nhỏ</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sặc</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sỡ</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3600" dirty="0">
                <a:solidFill>
                  <a:prstClr val="black"/>
                </a:solidFill>
                <a:latin typeface="Times New Roman" panose="02020603050405020304" pitchFamily="18" charset="0"/>
                <a:cs typeface="Times New Roman" panose="02020603050405020304" pitchFamily="18" charset="0"/>
              </a:rPr>
              <a:t> </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2" name="Rectangle 41"/>
          <p:cNvSpPr/>
          <p:nvPr/>
        </p:nvSpPr>
        <p:spPr>
          <a:xfrm>
            <a:off x="9195923" y="2977421"/>
            <a:ext cx="7765405" cy="157699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07000"/>
              </a:lnSpc>
            </a:pPr>
            <a:r>
              <a:rPr lang="vi-VN" sz="3600" dirty="0">
                <a:solidFill>
                  <a:prstClr val="black"/>
                </a:solidFill>
                <a:latin typeface="Times New Roman" panose="02020603050405020304" pitchFamily="18" charset="0"/>
                <a:cs typeface="Times New Roman" panose="02020603050405020304" pitchFamily="18" charset="0"/>
              </a:rPr>
              <a:t>B.</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Thổi</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ngọn</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khói</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bay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tầng</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ống</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khói</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máy</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3600" dirty="0">
                <a:solidFill>
                  <a:prstClr val="black"/>
                </a:solidFill>
                <a:latin typeface="Times New Roman" panose="02020603050405020304" pitchFamily="18" charset="0"/>
                <a:cs typeface="Times New Roman" panose="02020603050405020304" pitchFamily="18" charset="0"/>
              </a:rPr>
              <a:t> </a:t>
            </a:r>
          </a:p>
        </p:txBody>
      </p:sp>
      <p:sp>
        <p:nvSpPr>
          <p:cNvPr id="43" name="Rectangle 42"/>
          <p:cNvSpPr/>
          <p:nvPr/>
        </p:nvSpPr>
        <p:spPr>
          <a:xfrm>
            <a:off x="1326673" y="4832961"/>
            <a:ext cx="6979128" cy="149351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07000"/>
              </a:lnSpc>
            </a:pP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Tỏa</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hơi</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mát</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dòng</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suối</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bờ</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4" name="Rectangle 43"/>
          <p:cNvSpPr/>
          <p:nvPr/>
        </p:nvSpPr>
        <p:spPr>
          <a:xfrm>
            <a:off x="9144001" y="4735797"/>
            <a:ext cx="6469730" cy="15435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07000"/>
              </a:lnSpc>
            </a:pP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Đưa</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mùi</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thơm</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tràn</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cỏ</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510683" y="3419950"/>
            <a:ext cx="1327706"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226511" y="5471751"/>
            <a:ext cx="1206804" cy="1056132"/>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850142" y="5507577"/>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057255" y="3655759"/>
            <a:ext cx="1207113" cy="1060796"/>
          </a:xfrm>
          <a:prstGeom prst="rect">
            <a:avLst/>
          </a:prstGeom>
        </p:spPr>
      </p:pic>
      <p:sp>
        <p:nvSpPr>
          <p:cNvPr id="2" name="TextBox 1"/>
          <p:cNvSpPr txBox="1"/>
          <p:nvPr/>
        </p:nvSpPr>
        <p:spPr>
          <a:xfrm>
            <a:off x="15542967" y="9843248"/>
            <a:ext cx="2745033" cy="507831"/>
          </a:xfrm>
          <a:prstGeom prst="rect">
            <a:avLst/>
          </a:prstGeom>
          <a:solidFill>
            <a:schemeClr val="bg1"/>
          </a:solidFill>
        </p:spPr>
        <p:txBody>
          <a:bodyPr wrap="square" rtlCol="0">
            <a:spAutoFit/>
          </a:bodyPr>
          <a:lstStyle/>
          <a:p>
            <a:pPr defTabSz="1371600">
              <a:defRPr/>
            </a:pPr>
            <a:endParaRPr lang="en-US" sz="2700" dirty="0">
              <a:solidFill>
                <a:prstClr val="black"/>
              </a:solidFill>
              <a:latin typeface="Calibri" panose="020F0502020204030204"/>
            </a:endParaRPr>
          </a:p>
        </p:txBody>
      </p:sp>
    </p:spTree>
    <p:extLst>
      <p:ext uri="{BB962C8B-B14F-4D97-AF65-F5344CB8AC3E}">
        <p14:creationId xmlns:p14="http://schemas.microsoft.com/office/powerpoint/2010/main" val="140548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8F7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831470">
            <a:off x="16140772" y="258087"/>
            <a:ext cx="3369839" cy="213218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52" t="252"/>
          <a:stretch>
            <a:fillRect/>
          </a:stretch>
        </p:blipFill>
        <p:spPr>
          <a:xfrm rot="5400000" flipH="1">
            <a:off x="7979128" y="276379"/>
            <a:ext cx="2329745" cy="20021243"/>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2558"/>
          <a:stretch>
            <a:fillRect/>
          </a:stretch>
        </p:blipFill>
        <p:spPr>
          <a:xfrm rot="5400000">
            <a:off x="8492859" y="370537"/>
            <a:ext cx="1302282" cy="19483145"/>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52" t="252"/>
          <a:stretch>
            <a:fillRect/>
          </a:stretch>
        </p:blipFill>
        <p:spPr>
          <a:xfrm rot="5400000" flipH="1">
            <a:off x="8049473" y="-9406090"/>
            <a:ext cx="2189054" cy="18812179"/>
          </a:xfrm>
          <a:prstGeom prst="rect">
            <a:avLst/>
          </a:prstGeom>
        </p:spPr>
      </p:pic>
      <p:sp>
        <p:nvSpPr>
          <p:cNvPr id="9" name="TextBox 9"/>
          <p:cNvSpPr txBox="1"/>
          <p:nvPr/>
        </p:nvSpPr>
        <p:spPr>
          <a:xfrm>
            <a:off x="5257800" y="1324181"/>
            <a:ext cx="6431138" cy="897682"/>
          </a:xfrm>
          <a:prstGeom prst="rect">
            <a:avLst/>
          </a:prstGeom>
        </p:spPr>
        <p:txBody>
          <a:bodyPr lIns="0" tIns="0" rIns="0" bIns="0" rtlCol="0" anchor="t">
            <a:spAutoFit/>
          </a:bodyPr>
          <a:lstStyle/>
          <a:p>
            <a:pPr algn="ctr">
              <a:lnSpc>
                <a:spcPts val="6999"/>
              </a:lnSpc>
            </a:pPr>
            <a:r>
              <a:rPr lang="vi-VN" sz="6400" b="1" dirty="0">
                <a:solidFill>
                  <a:srgbClr val="2E5077"/>
                </a:solidFill>
                <a:latin typeface="Arial" panose="020B0604020202020204" pitchFamily="34" charset="0"/>
                <a:cs typeface="Arial" panose="020B0604020202020204" pitchFamily="34" charset="0"/>
              </a:rPr>
              <a:t>Vận dụng</a:t>
            </a:r>
            <a:endParaRPr lang="en-US" sz="6400" b="1" dirty="0">
              <a:solidFill>
                <a:srgbClr val="2E5077"/>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F51A7E0-A7FF-42EE-ACA6-602487F3A549}"/>
              </a:ext>
            </a:extLst>
          </p:cNvPr>
          <p:cNvSpPr txBox="1"/>
          <p:nvPr/>
        </p:nvSpPr>
        <p:spPr>
          <a:xfrm>
            <a:off x="2133600" y="3718824"/>
            <a:ext cx="13487400" cy="1828386"/>
          </a:xfrm>
          <a:prstGeom prst="rect">
            <a:avLst/>
          </a:prstGeom>
          <a:noFill/>
        </p:spPr>
        <p:txBody>
          <a:bodyPr wrap="square">
            <a:spAutoFit/>
          </a:bodyPr>
          <a:lstStyle/>
          <a:p>
            <a:pPr algn="ctr">
              <a:lnSpc>
                <a:spcPct val="150000"/>
              </a:lnSpc>
            </a:pPr>
            <a:r>
              <a:rPr lang="nl-NL" sz="4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vi-VN" sz="4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đọc thêm các truyện trong tập truyện hững câu chuyện hay viết cho thiếu nhi của Xuân Quỳnh.</a:t>
            </a:r>
            <a:endParaRPr lang="en-US" sz="4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832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E507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7200" y="2857500"/>
            <a:ext cx="4170447" cy="5216368"/>
          </a:xfrm>
          <a:prstGeom prst="rect">
            <a:avLst/>
          </a:prstGeom>
        </p:spPr>
      </p:pic>
      <p:sp>
        <p:nvSpPr>
          <p:cNvPr id="3" name="TextBox 3"/>
          <p:cNvSpPr txBox="1"/>
          <p:nvPr/>
        </p:nvSpPr>
        <p:spPr>
          <a:xfrm>
            <a:off x="6705600" y="2408659"/>
            <a:ext cx="9148607" cy="897682"/>
          </a:xfrm>
          <a:prstGeom prst="rect">
            <a:avLst/>
          </a:prstGeom>
        </p:spPr>
        <p:txBody>
          <a:bodyPr wrap="square" lIns="0" tIns="0" rIns="0" bIns="0" rtlCol="0" anchor="t">
            <a:spAutoFit/>
          </a:bodyPr>
          <a:lstStyle/>
          <a:p>
            <a:pPr>
              <a:lnSpc>
                <a:spcPts val="7000"/>
              </a:lnSpc>
            </a:pPr>
            <a:r>
              <a:rPr lang="en-US" sz="6400" b="1" dirty="0">
                <a:solidFill>
                  <a:srgbClr val="FFFF00"/>
                </a:solidFill>
                <a:latin typeface="Arial" panose="020B0604020202020204" pitchFamily="34" charset="0"/>
                <a:cs typeface="Arial" panose="020B0604020202020204" pitchFamily="34" charset="0"/>
              </a:rPr>
              <a:t>HƯỚNG DẪN VỀ NHÀ</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100000">
            <a:off x="15632403" y="-676283"/>
            <a:ext cx="2224014" cy="4236218"/>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05449" y="4305300"/>
            <a:ext cx="2956135" cy="3763598"/>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387829" y="8322021"/>
            <a:ext cx="9573498" cy="2807477"/>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78803">
            <a:off x="14770041" y="7748199"/>
            <a:ext cx="4386088" cy="3317478"/>
          </a:xfrm>
          <a:prstGeom prst="rect">
            <a:avLst/>
          </a:prstGeom>
        </p:spPr>
      </p:pic>
      <p:sp>
        <p:nvSpPr>
          <p:cNvPr id="11" name="TextBox 10">
            <a:extLst>
              <a:ext uri="{FF2B5EF4-FFF2-40B4-BE49-F238E27FC236}">
                <a16:creationId xmlns:a16="http://schemas.microsoft.com/office/drawing/2014/main" id="{2978F7A1-D1A8-45BA-AB3C-FF533E3F2520}"/>
              </a:ext>
            </a:extLst>
          </p:cNvPr>
          <p:cNvSpPr txBox="1"/>
          <p:nvPr/>
        </p:nvSpPr>
        <p:spPr>
          <a:xfrm>
            <a:off x="5275896" y="3518510"/>
            <a:ext cx="12379736" cy="4658455"/>
          </a:xfrm>
          <a:prstGeom prst="rect">
            <a:avLst/>
          </a:prstGeom>
          <a:noFill/>
        </p:spPr>
        <p:txBody>
          <a:bodyPr wrap="square">
            <a:spAutoFit/>
          </a:bodyPr>
          <a:lstStyle/>
          <a:p>
            <a:pPr marL="571500" indent="-571500">
              <a:lnSpc>
                <a:spcPct val="250000"/>
              </a:lnSpc>
              <a:buFontTx/>
              <a:buChar char="-"/>
            </a:pPr>
            <a:r>
              <a:rPr lang="vi-VN" sz="4200" kern="100" dirty="0">
                <a:solidFill>
                  <a:schemeClr val="bg1"/>
                </a:solidFill>
                <a:effectLst/>
                <a:ea typeface="MS Mincho" panose="02020609040205080304" pitchFamily="49" charset="-128"/>
              </a:rPr>
              <a:t>Ôn lại đặc điểm truyện đồng thoại</a:t>
            </a:r>
          </a:p>
          <a:p>
            <a:pPr marL="571500" indent="-571500">
              <a:lnSpc>
                <a:spcPct val="250000"/>
              </a:lnSpc>
              <a:buFontTx/>
              <a:buChar char="-"/>
            </a:pPr>
            <a:r>
              <a:rPr lang="vi-VN" sz="4200" kern="100" dirty="0">
                <a:solidFill>
                  <a:schemeClr val="bg1"/>
                </a:solidFill>
                <a:ea typeface="MS Mincho" panose="02020609040205080304" pitchFamily="49" charset="-128"/>
              </a:rPr>
              <a:t>Chuẩn bị bài mới: </a:t>
            </a:r>
          </a:p>
          <a:p>
            <a:pPr>
              <a:lnSpc>
                <a:spcPct val="250000"/>
              </a:lnSpc>
            </a:pPr>
            <a:r>
              <a:rPr lang="vi-VN" sz="4200" b="1" i="1" kern="100" dirty="0">
                <a:solidFill>
                  <a:schemeClr val="bg1"/>
                </a:solidFill>
                <a:ea typeface="MS Mincho" panose="02020609040205080304" pitchFamily="49" charset="-128"/>
              </a:rPr>
              <a:t>Kể lại một trải nghiệm của bản thân</a:t>
            </a:r>
            <a:endParaRPr lang="vi-VN" sz="4200" b="1" i="1" kern="100" dirty="0">
              <a:solidFill>
                <a:schemeClr val="bg1"/>
              </a:solidFill>
              <a:effectLst/>
              <a:ea typeface="SimSun" panose="02010600030101010101" pitchFamily="2"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8F7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782829">
            <a:off x="15849632" y="1587818"/>
            <a:ext cx="3369839" cy="2132189"/>
          </a:xfrm>
          <a:prstGeom prst="rect">
            <a:avLst/>
          </a:prstGeom>
        </p:spPr>
      </p:pic>
      <p:sp>
        <p:nvSpPr>
          <p:cNvPr id="3" name="TextBox 3"/>
          <p:cNvSpPr txBox="1"/>
          <p:nvPr/>
        </p:nvSpPr>
        <p:spPr>
          <a:xfrm>
            <a:off x="3722047" y="3604069"/>
            <a:ext cx="13532523" cy="2678810"/>
          </a:xfrm>
          <a:prstGeom prst="rect">
            <a:avLst/>
          </a:prstGeom>
        </p:spPr>
        <p:txBody>
          <a:bodyPr wrap="square" lIns="0" tIns="0" rIns="0" bIns="0" rtlCol="0" anchor="t">
            <a:spAutoFit/>
          </a:bodyPr>
          <a:lstStyle/>
          <a:p>
            <a:pPr algn="ctr">
              <a:lnSpc>
                <a:spcPts val="11000"/>
              </a:lnSpc>
            </a:pPr>
            <a:r>
              <a:rPr lang="en-US" sz="7200" b="1" dirty="0">
                <a:solidFill>
                  <a:srgbClr val="FF0000"/>
                </a:solidFill>
                <a:latin typeface="Arial" panose="020B0604020202020204" pitchFamily="34" charset="0"/>
                <a:cs typeface="Arial" panose="020B0604020202020204" pitchFamily="34" charset="0"/>
              </a:rPr>
              <a:t>CẢM ƠN CÁC EM ĐÃ </a:t>
            </a:r>
          </a:p>
          <a:p>
            <a:pPr algn="ctr">
              <a:lnSpc>
                <a:spcPts val="11000"/>
              </a:lnSpc>
            </a:pPr>
            <a:r>
              <a:rPr lang="en-US" sz="7200" b="1" dirty="0">
                <a:solidFill>
                  <a:srgbClr val="FF0000"/>
                </a:solidFill>
                <a:latin typeface="Arial" panose="020B0604020202020204" pitchFamily="34" charset="0"/>
                <a:cs typeface="Arial" panose="020B0604020202020204" pitchFamily="34" charset="0"/>
              </a:rPr>
              <a:t>LẮNG NGHE BÀI GIẢNG!</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0348" y="2992971"/>
            <a:ext cx="3735851" cy="599043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52" t="252"/>
          <a:stretch>
            <a:fillRect/>
          </a:stretch>
        </p:blipFill>
        <p:spPr>
          <a:xfrm rot="5400000" flipH="1">
            <a:off x="7731478" y="-126424"/>
            <a:ext cx="2329745" cy="20021243"/>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102" r="102"/>
          <a:stretch>
            <a:fillRect/>
          </a:stretch>
        </p:blipFill>
        <p:spPr>
          <a:xfrm rot="5400000">
            <a:off x="7762785" y="450158"/>
            <a:ext cx="2267130" cy="19483145"/>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400000">
            <a:off x="-186469" y="-6757608"/>
            <a:ext cx="7891463" cy="11302876"/>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465734">
            <a:off x="14811831" y="-1132946"/>
            <a:ext cx="3369859" cy="4587679"/>
          </a:xfrm>
          <a:prstGeom prst="rect">
            <a:avLst/>
          </a:prstGeom>
        </p:spPr>
      </p:pic>
    </p:spTree>
    <p:extLst>
      <p:ext uri="{BB962C8B-B14F-4D97-AF65-F5344CB8AC3E}">
        <p14:creationId xmlns:p14="http://schemas.microsoft.com/office/powerpoint/2010/main" val="299434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7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8976" flipH="1" flipV="1">
            <a:off x="-306260" y="-9104655"/>
            <a:ext cx="19415823" cy="1108467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35912" y="8404298"/>
            <a:ext cx="21159824" cy="1294621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4294" y="3094723"/>
            <a:ext cx="662819" cy="63547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998782" y="6912936"/>
            <a:ext cx="662819" cy="63547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87113" y="2508592"/>
            <a:ext cx="1074861" cy="1030523"/>
          </a:xfrm>
          <a:prstGeom prst="rect">
            <a:avLst/>
          </a:prstGeom>
        </p:spPr>
      </p:pic>
      <p:grpSp>
        <p:nvGrpSpPr>
          <p:cNvPr id="7" name="Group 7"/>
          <p:cNvGrpSpPr/>
          <p:nvPr/>
        </p:nvGrpSpPr>
        <p:grpSpPr>
          <a:xfrm>
            <a:off x="1307716" y="3411666"/>
            <a:ext cx="16187869" cy="3463668"/>
            <a:chOff x="-1089398" y="-2189980"/>
            <a:chExt cx="21583825" cy="4618224"/>
          </a:xfrm>
        </p:grpSpPr>
        <p:sp>
          <p:nvSpPr>
            <p:cNvPr id="8" name="TextBox 8"/>
            <p:cNvSpPr txBox="1"/>
            <p:nvPr/>
          </p:nvSpPr>
          <p:spPr>
            <a:xfrm>
              <a:off x="-1089398" y="-545048"/>
              <a:ext cx="21583825" cy="2973292"/>
            </a:xfrm>
            <a:prstGeom prst="rect">
              <a:avLst/>
            </a:prstGeom>
          </p:spPr>
          <p:txBody>
            <a:bodyPr wrap="square" lIns="0" tIns="0" rIns="0" bIns="0" rtlCol="0" anchor="t">
              <a:spAutoFit/>
            </a:bodyPr>
            <a:lstStyle/>
            <a:p>
              <a:pPr marL="0" marR="0" lvl="0" indent="0" algn="ctr" defTabSz="914400" rtl="0" eaLnBrk="1" fontAlgn="auto" latinLnBrk="0" hangingPunct="1">
                <a:lnSpc>
                  <a:spcPts val="9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CÔ GIÓ MẤT TÊN</a:t>
              </a:r>
            </a:p>
            <a:p>
              <a:pPr marL="0" marR="0" lvl="0" indent="0" algn="r" defTabSz="914400" rtl="0" eaLnBrk="1" fontAlgn="auto" latinLnBrk="0" hangingPunct="1">
                <a:lnSpc>
                  <a:spcPts val="9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___Xuân Quỳnh___</a:t>
              </a:r>
              <a:endParaRPr kumimoji="0" lang="en-US" sz="60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9" name="TextBox 9"/>
            <p:cNvSpPr txBox="1"/>
            <p:nvPr/>
          </p:nvSpPr>
          <p:spPr>
            <a:xfrm>
              <a:off x="5246213" y="-2189980"/>
              <a:ext cx="8225539" cy="762089"/>
            </a:xfrm>
            <a:prstGeom prst="rect">
              <a:avLst/>
            </a:prstGeom>
          </p:spPr>
          <p:txBody>
            <a:bodyPr lIns="0" tIns="0" rIns="0" bIns="0" rtlCol="0" anchor="t">
              <a:spAutoFit/>
            </a:bodyPr>
            <a:lstStyle/>
            <a:p>
              <a:pPr marL="0" marR="0" lvl="0" indent="0" algn="ctr" defTabSz="914400" rtl="0" eaLnBrk="1" fontAlgn="auto" latinLnBrk="0" hangingPunct="1">
                <a:lnSpc>
                  <a:spcPts val="3959"/>
                </a:lnSpc>
                <a:spcBef>
                  <a:spcPts val="0"/>
                </a:spcBef>
                <a:spcAft>
                  <a:spcPts val="0"/>
                </a:spcAft>
                <a:buClrTx/>
                <a:buSzTx/>
                <a:buFontTx/>
                <a:buNone/>
                <a:tabLst/>
                <a:defRPr/>
              </a:pPr>
              <a:r>
                <a:rPr kumimoji="0" lang="en-US" sz="6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Tiết</a:t>
              </a:r>
              <a:r>
                <a:rPr kumimoji="0" lang="en-US" sz="6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52</a:t>
              </a:r>
            </a:p>
          </p:txBody>
        </p:sp>
      </p:grpSp>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384084" y="2508592"/>
            <a:ext cx="614698" cy="669293"/>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24294" y="6845997"/>
            <a:ext cx="706598" cy="76935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7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509220" flipH="1">
            <a:off x="15666856" y="-720393"/>
            <a:ext cx="3710598" cy="4388879"/>
          </a:xfrm>
          <a:prstGeom prst="rect">
            <a:avLst/>
          </a:prstGeom>
        </p:spPr>
      </p:pic>
      <p:sp>
        <p:nvSpPr>
          <p:cNvPr id="3" name="TextBox 3"/>
          <p:cNvSpPr txBox="1"/>
          <p:nvPr/>
        </p:nvSpPr>
        <p:spPr>
          <a:xfrm>
            <a:off x="4049596" y="952500"/>
            <a:ext cx="10188807" cy="846386"/>
          </a:xfrm>
          <a:prstGeom prst="rect">
            <a:avLst/>
          </a:prstGeom>
        </p:spPr>
        <p:txBody>
          <a:bodyPr lIns="0" tIns="0" rIns="0" bIns="0" rtlCol="0" anchor="t">
            <a:spAutoFit/>
          </a:bodyPr>
          <a:lstStyle/>
          <a:p>
            <a:pPr algn="ctr">
              <a:lnSpc>
                <a:spcPts val="6600"/>
              </a:lnSpc>
            </a:pPr>
            <a:r>
              <a:rPr lang="en-US" sz="6400" b="1" dirty="0">
                <a:solidFill>
                  <a:srgbClr val="FF0000"/>
                </a:solidFill>
                <a:latin typeface="Arial" panose="020B0604020202020204" pitchFamily="34" charset="0"/>
                <a:cs typeface="Arial" panose="020B0604020202020204" pitchFamily="34" charset="0"/>
              </a:rPr>
              <a:t>NỘI DUNG BÀI HỌC</a:t>
            </a:r>
          </a:p>
        </p:txBody>
      </p:sp>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888115" y="6623753"/>
            <a:ext cx="5594063" cy="4657057"/>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706407">
            <a:off x="-914693" y="6261520"/>
            <a:ext cx="3724155" cy="4619108"/>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507374">
            <a:off x="15439757" y="7796369"/>
            <a:ext cx="4364870" cy="2761772"/>
          </a:xfrm>
          <a:prstGeom prst="rect">
            <a:avLst/>
          </a:prstGeom>
        </p:spPr>
      </p:pic>
      <p:pic>
        <p:nvPicPr>
          <p:cNvPr id="24" name="Picture 13">
            <a:extLst>
              <a:ext uri="{FF2B5EF4-FFF2-40B4-BE49-F238E27FC236}">
                <a16:creationId xmlns:a16="http://schemas.microsoft.com/office/drawing/2014/main" id="{711C6853-B0FF-4A68-9E24-AF7E482310F3}"/>
              </a:ext>
            </a:extLst>
          </p:cNvPr>
          <p:cNvPicPr>
            <a:picLocks noChangeAspect="1"/>
          </p:cNvPicPr>
          <p:nvPr/>
        </p:nvPicPr>
        <p:blipFill>
          <a:blip r:embed="rId10">
            <a:alphaModFix amt="3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08916" y="3342995"/>
            <a:ext cx="4577484" cy="2642145"/>
          </a:xfrm>
          <a:prstGeom prst="rect">
            <a:avLst/>
          </a:prstGeom>
        </p:spPr>
      </p:pic>
      <p:pic>
        <p:nvPicPr>
          <p:cNvPr id="25" name="Picture 13">
            <a:extLst>
              <a:ext uri="{FF2B5EF4-FFF2-40B4-BE49-F238E27FC236}">
                <a16:creationId xmlns:a16="http://schemas.microsoft.com/office/drawing/2014/main" id="{9002E8FF-F304-43DE-BBC4-CCC16621C280}"/>
              </a:ext>
            </a:extLst>
          </p:cNvPr>
          <p:cNvPicPr>
            <a:picLocks noChangeAspect="1"/>
          </p:cNvPicPr>
          <p:nvPr/>
        </p:nvPicPr>
        <p:blipFill>
          <a:blip r:embed="rId10">
            <a:alphaModFix amt="3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274749" y="3342994"/>
            <a:ext cx="4577484" cy="2642145"/>
          </a:xfrm>
          <a:prstGeom prst="rect">
            <a:avLst/>
          </a:prstGeom>
        </p:spPr>
      </p:pic>
      <p:pic>
        <p:nvPicPr>
          <p:cNvPr id="26" name="Picture 13">
            <a:extLst>
              <a:ext uri="{FF2B5EF4-FFF2-40B4-BE49-F238E27FC236}">
                <a16:creationId xmlns:a16="http://schemas.microsoft.com/office/drawing/2014/main" id="{63E26C4A-EFAC-4A59-9E09-DEBD03AC7F44}"/>
              </a:ext>
            </a:extLst>
          </p:cNvPr>
          <p:cNvPicPr>
            <a:picLocks noChangeAspect="1"/>
          </p:cNvPicPr>
          <p:nvPr/>
        </p:nvPicPr>
        <p:blipFill>
          <a:blip r:embed="rId10">
            <a:alphaModFix amt="3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907650" y="3342994"/>
            <a:ext cx="4932550" cy="2642145"/>
          </a:xfrm>
          <a:prstGeom prst="rect">
            <a:avLst/>
          </a:prstGeom>
        </p:spPr>
      </p:pic>
      <p:sp>
        <p:nvSpPr>
          <p:cNvPr id="27" name="TextBox 26">
            <a:extLst>
              <a:ext uri="{FF2B5EF4-FFF2-40B4-BE49-F238E27FC236}">
                <a16:creationId xmlns:a16="http://schemas.microsoft.com/office/drawing/2014/main" id="{697C3790-5969-4B10-B1B2-E99D26DDDEF9}"/>
              </a:ext>
            </a:extLst>
          </p:cNvPr>
          <p:cNvSpPr txBox="1"/>
          <p:nvPr/>
        </p:nvSpPr>
        <p:spPr>
          <a:xfrm>
            <a:off x="1212347" y="4029155"/>
            <a:ext cx="4038600" cy="823752"/>
          </a:xfrm>
          <a:prstGeom prst="rect">
            <a:avLst/>
          </a:prstGeom>
          <a:noFill/>
        </p:spPr>
        <p:txBody>
          <a:bodyPr wrap="square" rtlCol="0">
            <a:spAutoFit/>
          </a:bodyPr>
          <a:lstStyle/>
          <a:p>
            <a:pPr algn="ctr">
              <a:lnSpc>
                <a:spcPct val="150000"/>
              </a:lnSpc>
            </a:pPr>
            <a:r>
              <a:rPr lang="en-US" sz="3600" b="1" dirty="0">
                <a:latin typeface="Times New Roman" panose="02020603050405020304" pitchFamily="18" charset="0"/>
                <a:cs typeface="Times New Roman" panose="02020603050405020304" pitchFamily="18" charset="0"/>
              </a:rPr>
              <a:t>I. CHUẨN BỊ ĐỌC</a:t>
            </a:r>
            <a:endParaRPr lang="vi-VN" sz="3600" b="1" dirty="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F3DD8F5B-A9D6-4BFB-AF19-CFCC78F24CED}"/>
              </a:ext>
            </a:extLst>
          </p:cNvPr>
          <p:cNvSpPr txBox="1"/>
          <p:nvPr/>
        </p:nvSpPr>
        <p:spPr>
          <a:xfrm>
            <a:off x="6075183" y="3708291"/>
            <a:ext cx="5290493" cy="1654748"/>
          </a:xfrm>
          <a:prstGeom prst="rect">
            <a:avLst/>
          </a:prstGeom>
          <a:noFill/>
        </p:spPr>
        <p:txBody>
          <a:bodyPr wrap="square" rtlCol="0">
            <a:spAutoFit/>
          </a:bodyPr>
          <a:lstStyle/>
          <a:p>
            <a:pPr algn="ctr">
              <a:lnSpc>
                <a:spcPct val="150000"/>
              </a:lnSpc>
            </a:pPr>
            <a:r>
              <a:rPr lang="en-US" sz="3600" b="1" dirty="0">
                <a:latin typeface="Times New Roman" panose="02020603050405020304" pitchFamily="18" charset="0"/>
                <a:cs typeface="Times New Roman" panose="02020603050405020304" pitchFamily="18" charset="0"/>
              </a:rPr>
              <a:t>II. TRẢI NGHIỆM CÙNG VĂN BẢN</a:t>
            </a:r>
            <a:endParaRPr lang="vi-VN" sz="3600" b="1"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D8639DA3-219A-47FA-8FA1-5742E756D77F}"/>
              </a:ext>
            </a:extLst>
          </p:cNvPr>
          <p:cNvSpPr txBox="1"/>
          <p:nvPr/>
        </p:nvSpPr>
        <p:spPr>
          <a:xfrm>
            <a:off x="12506990" y="3874832"/>
            <a:ext cx="4079033" cy="1654748"/>
          </a:xfrm>
          <a:prstGeom prst="rect">
            <a:avLst/>
          </a:prstGeom>
          <a:noFill/>
        </p:spPr>
        <p:txBody>
          <a:bodyPr wrap="square" rtlCol="0">
            <a:spAutoFit/>
          </a:bodyPr>
          <a:lstStyle/>
          <a:p>
            <a:pPr algn="ctr">
              <a:lnSpc>
                <a:spcPct val="150000"/>
              </a:lnSpc>
            </a:pPr>
            <a:r>
              <a:rPr lang="en-US" sz="3600" b="1" dirty="0">
                <a:latin typeface="Times New Roman" panose="02020603050405020304" pitchFamily="18" charset="0"/>
                <a:cs typeface="Times New Roman" panose="02020603050405020304" pitchFamily="18" charset="0"/>
              </a:rPr>
              <a:t>III. SUY NGẪM VÀ PHẢN HỒI</a:t>
            </a:r>
            <a:endParaRPr lang="vi-VN" sz="3600" b="1" dirty="0">
              <a:latin typeface="Times New Roman" panose="02020603050405020304" pitchFamily="18" charset="0"/>
              <a:cs typeface="Times New Roman" panose="02020603050405020304" pitchFamily="18" charset="0"/>
            </a:endParaRPr>
          </a:p>
        </p:txBody>
      </p:sp>
      <p:pic>
        <p:nvPicPr>
          <p:cNvPr id="30" name="Picture 4">
            <a:extLst>
              <a:ext uri="{FF2B5EF4-FFF2-40B4-BE49-F238E27FC236}">
                <a16:creationId xmlns:a16="http://schemas.microsoft.com/office/drawing/2014/main" id="{0A2379A4-FD64-4DCD-B022-A0E3AEF697B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574129" y="6443084"/>
            <a:ext cx="2713871" cy="387695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509220" flipH="1">
            <a:off x="15666856" y="-720393"/>
            <a:ext cx="3710598" cy="4388879"/>
          </a:xfrm>
          <a:prstGeom prst="rect">
            <a:avLst/>
          </a:prstGeom>
        </p:spPr>
      </p:pic>
      <p:sp>
        <p:nvSpPr>
          <p:cNvPr id="3" name="TextBox 3"/>
          <p:cNvSpPr txBox="1"/>
          <p:nvPr/>
        </p:nvSpPr>
        <p:spPr>
          <a:xfrm>
            <a:off x="2993793" y="1634861"/>
            <a:ext cx="10188807" cy="846386"/>
          </a:xfrm>
          <a:prstGeom prst="rect">
            <a:avLst/>
          </a:prstGeom>
        </p:spPr>
        <p:txBody>
          <a:bodyPr lIns="0" tIns="0" rIns="0" bIns="0" rtlCol="0" anchor="t">
            <a:spAutoFit/>
          </a:bodyPr>
          <a:lstStyle/>
          <a:p>
            <a:pPr algn="ctr">
              <a:lnSpc>
                <a:spcPts val="6600"/>
              </a:lnSpc>
            </a:pPr>
            <a:r>
              <a:rPr lang="en-US" sz="6400" b="1" dirty="0">
                <a:solidFill>
                  <a:srgbClr val="002060"/>
                </a:solidFill>
                <a:latin typeface="Arial" panose="020B0604020202020204" pitchFamily="34" charset="0"/>
                <a:cs typeface="Arial" panose="020B0604020202020204" pitchFamily="34" charset="0"/>
              </a:rPr>
              <a:t>I. CHUẨN BỊ ĐỌC</a:t>
            </a:r>
          </a:p>
        </p:txBody>
      </p:sp>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888115" y="6623753"/>
            <a:ext cx="5594063" cy="4657057"/>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706407">
            <a:off x="-914693" y="6261520"/>
            <a:ext cx="3724155" cy="4619108"/>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507374">
            <a:off x="15439757" y="7796369"/>
            <a:ext cx="4364870" cy="2761772"/>
          </a:xfrm>
          <a:prstGeom prst="rect">
            <a:avLst/>
          </a:prstGeom>
        </p:spPr>
      </p:pic>
      <p:pic>
        <p:nvPicPr>
          <p:cNvPr id="25" name="Picture 13">
            <a:extLst>
              <a:ext uri="{FF2B5EF4-FFF2-40B4-BE49-F238E27FC236}">
                <a16:creationId xmlns:a16="http://schemas.microsoft.com/office/drawing/2014/main" id="{9002E8FF-F304-43DE-BBC4-CCC16621C280}"/>
              </a:ext>
            </a:extLst>
          </p:cNvPr>
          <p:cNvPicPr>
            <a:picLocks noChangeAspect="1"/>
          </p:cNvPicPr>
          <p:nvPr/>
        </p:nvPicPr>
        <p:blipFill>
          <a:blip r:embed="rId10">
            <a:alphaModFix amt="3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049596" y="4177755"/>
            <a:ext cx="7609004" cy="2642145"/>
          </a:xfrm>
          <a:prstGeom prst="rect">
            <a:avLst/>
          </a:prstGeom>
        </p:spPr>
      </p:pic>
      <p:pic>
        <p:nvPicPr>
          <p:cNvPr id="30" name="Picture 4">
            <a:extLst>
              <a:ext uri="{FF2B5EF4-FFF2-40B4-BE49-F238E27FC236}">
                <a16:creationId xmlns:a16="http://schemas.microsoft.com/office/drawing/2014/main" id="{0A2379A4-FD64-4DCD-B022-A0E3AEF697B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574129" y="6443084"/>
            <a:ext cx="2713871" cy="3876958"/>
          </a:xfrm>
          <a:prstGeom prst="rect">
            <a:avLst/>
          </a:prstGeom>
        </p:spPr>
      </p:pic>
      <p:sp>
        <p:nvSpPr>
          <p:cNvPr id="4" name="TextBox 3">
            <a:extLst>
              <a:ext uri="{FF2B5EF4-FFF2-40B4-BE49-F238E27FC236}">
                <a16:creationId xmlns:a16="http://schemas.microsoft.com/office/drawing/2014/main" id="{BDC256CD-2B70-4647-AC4C-4D2B6CF3583B}"/>
              </a:ext>
            </a:extLst>
          </p:cNvPr>
          <p:cNvSpPr txBox="1"/>
          <p:nvPr/>
        </p:nvSpPr>
        <p:spPr>
          <a:xfrm>
            <a:off x="4419600" y="4623152"/>
            <a:ext cx="7239000" cy="1754326"/>
          </a:xfrm>
          <a:prstGeom prst="rect">
            <a:avLst/>
          </a:prstGeom>
          <a:noFill/>
        </p:spPr>
        <p:txBody>
          <a:bodyPr wrap="square" rtlCol="0">
            <a:spAutoFit/>
          </a:bodyPr>
          <a:lstStyle/>
          <a:p>
            <a:pPr algn="ctr"/>
            <a:r>
              <a:rPr lang="en-VN" sz="5400" dirty="0">
                <a:solidFill>
                  <a:srgbClr val="FF0000"/>
                </a:solidFill>
                <a:latin typeface="Times New Roman" panose="02020603050405020304" pitchFamily="18" charset="0"/>
                <a:cs typeface="Times New Roman" panose="02020603050405020304" pitchFamily="18" charset="0"/>
              </a:rPr>
              <a:t>Em hãy nhắc lại thế nào là truyện đồng thoại?</a:t>
            </a:r>
          </a:p>
        </p:txBody>
      </p:sp>
    </p:spTree>
    <p:extLst>
      <p:ext uri="{BB962C8B-B14F-4D97-AF65-F5344CB8AC3E}">
        <p14:creationId xmlns:p14="http://schemas.microsoft.com/office/powerpoint/2010/main" val="129605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E5077"/>
        </a:solidFill>
        <a:effectLst/>
      </p:bgPr>
    </p:bg>
    <p:spTree>
      <p:nvGrpSpPr>
        <p:cNvPr id="1" name=""/>
        <p:cNvGrpSpPr/>
        <p:nvPr/>
      </p:nvGrpSpPr>
      <p:grpSpPr>
        <a:xfrm>
          <a:off x="0" y="0"/>
          <a:ext cx="0" cy="0"/>
          <a:chOff x="0" y="0"/>
          <a:chExt cx="0" cy="0"/>
        </a:xfrm>
      </p:grpSpPr>
      <p:sp>
        <p:nvSpPr>
          <p:cNvPr id="2" name="TextBox 2"/>
          <p:cNvSpPr txBox="1"/>
          <p:nvPr/>
        </p:nvSpPr>
        <p:spPr>
          <a:xfrm>
            <a:off x="5486400" y="3924300"/>
            <a:ext cx="10156154" cy="2925609"/>
          </a:xfrm>
          <a:prstGeom prst="rect">
            <a:avLst/>
          </a:prstGeom>
        </p:spPr>
        <p:txBody>
          <a:bodyPr wrap="square" lIns="0" tIns="0" rIns="0" bIns="0" rtlCol="0" anchor="t">
            <a:spAutoFit/>
          </a:bodyPr>
          <a:lstStyle/>
          <a:p>
            <a:pPr algn="ctr">
              <a:lnSpc>
                <a:spcPts val="12100"/>
              </a:lnSpc>
            </a:pPr>
            <a:r>
              <a:rPr lang="en-US" sz="7200" b="1" dirty="0">
                <a:solidFill>
                  <a:srgbClr val="FFFF00"/>
                </a:solidFill>
                <a:latin typeface="Times New Roman" panose="02020603050405020304" pitchFamily="18" charset="0"/>
                <a:cs typeface="Times New Roman" panose="02020603050405020304" pitchFamily="18" charset="0"/>
              </a:rPr>
              <a:t>II. TRẢI NGHIỆM CÙNG VĂN BẢN</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781173">
            <a:off x="1030607" y="2759911"/>
            <a:ext cx="3605719" cy="47671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89161" y="2535255"/>
            <a:ext cx="3651541" cy="521648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19697">
            <a:off x="14442527" y="-1932781"/>
            <a:ext cx="5633547" cy="6131752"/>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52883"/>
          <a:stretch>
            <a:fillRect/>
          </a:stretch>
        </p:blipFill>
        <p:spPr>
          <a:xfrm>
            <a:off x="8019287" y="8536121"/>
            <a:ext cx="10268713" cy="1752215"/>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743565">
            <a:off x="-183354" y="6974803"/>
            <a:ext cx="3931601" cy="5631200"/>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14620" r="33645" b="60051"/>
          <a:stretch>
            <a:fillRect/>
          </a:stretch>
        </p:blipFill>
        <p:spPr>
          <a:xfrm>
            <a:off x="1116037" y="1264136"/>
            <a:ext cx="603339" cy="73660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7EE"/>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08282" y="7719084"/>
            <a:ext cx="6432882" cy="275005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19697">
            <a:off x="14861627" y="-2328809"/>
            <a:ext cx="5633547" cy="3973734"/>
          </a:xfrm>
          <a:prstGeom prst="rect">
            <a:avLst/>
          </a:prstGeom>
        </p:spPr>
      </p:pic>
      <p:sp>
        <p:nvSpPr>
          <p:cNvPr id="4" name="Speech Bubble: Oval 3">
            <a:extLst>
              <a:ext uri="{FF2B5EF4-FFF2-40B4-BE49-F238E27FC236}">
                <a16:creationId xmlns:a16="http://schemas.microsoft.com/office/drawing/2014/main" id="{66F65669-032C-4D2B-BBE1-63A11B900C2F}"/>
              </a:ext>
            </a:extLst>
          </p:cNvPr>
          <p:cNvSpPr/>
          <p:nvPr/>
        </p:nvSpPr>
        <p:spPr>
          <a:xfrm>
            <a:off x="8915400" y="1220279"/>
            <a:ext cx="8305800" cy="3389821"/>
          </a:xfrm>
          <a:prstGeom prst="wedgeEllipseCallout">
            <a:avLst>
              <a:gd name="adj1" fmla="val -21702"/>
              <a:gd name="adj2" fmla="val 688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a:t>
            </a:r>
            <a:r>
              <a:rPr lang="en-US" sz="3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ãy</a:t>
            </a:r>
            <a:r>
              <a:rPr lang="en-US" sz="3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3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vài</a:t>
            </a:r>
            <a:r>
              <a:rPr lang="en-US" sz="3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nét</a:t>
            </a:r>
            <a:r>
              <a:rPr lang="en-US" sz="3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3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Xuân Quỳnh</a:t>
            </a:r>
            <a:r>
              <a:rPr lang="en-US" sz="3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vi-VN" sz="3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Nêu hiểu biết của em về tác phẩm Cô gió mất tên?</a:t>
            </a:r>
            <a:endParaRPr lang="en-US" sz="3800" b="1" dirty="0">
              <a:solidFill>
                <a:schemeClr val="bg1"/>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96F92685-BE85-4C74-AC5D-77DB00D008A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295400" y="2476500"/>
            <a:ext cx="4800600" cy="4953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TextBox 11">
            <a:extLst>
              <a:ext uri="{FF2B5EF4-FFF2-40B4-BE49-F238E27FC236}">
                <a16:creationId xmlns:a16="http://schemas.microsoft.com/office/drawing/2014/main" id="{06CDB2DC-FFA1-4EA7-B3B4-55D3E464F325}"/>
              </a:ext>
            </a:extLst>
          </p:cNvPr>
          <p:cNvSpPr txBox="1"/>
          <p:nvPr/>
        </p:nvSpPr>
        <p:spPr>
          <a:xfrm>
            <a:off x="7152590" y="3467100"/>
            <a:ext cx="10100508" cy="2954655"/>
          </a:xfrm>
          <a:prstGeom prst="rect">
            <a:avLst/>
          </a:prstGeom>
          <a:solidFill>
            <a:schemeClr val="accent5">
              <a:lumMod val="40000"/>
              <a:lumOff val="60000"/>
            </a:schemeClr>
          </a:solidFill>
        </p:spPr>
        <p:txBody>
          <a:bodyPr wrap="square">
            <a:spAutoFit/>
          </a:bodyPr>
          <a:lstStyle/>
          <a:p>
            <a:pPr marL="457200" indent="-457200" algn="just">
              <a:spcAft>
                <a:spcPts val="1200"/>
              </a:spcAft>
              <a:buFont typeface="Arial" panose="020B0604020202020204" pitchFamily="34" charset="0"/>
              <a:buChar char="•"/>
            </a:pPr>
            <a:r>
              <a:rPr lang="vi-VN" sz="4400" dirty="0">
                <a:latin typeface="Times New Roman" panose="02020603050405020304" pitchFamily="18" charset="0"/>
                <a:ea typeface="Times New Roman" panose="02020603050405020304" pitchFamily="18" charset="0"/>
                <a:cs typeface="Times New Roman" panose="02020603050405020304" pitchFamily="18" charset="0"/>
              </a:rPr>
              <a:t>Quê quán: Làng La Khê - Hà Đông,  nay thuộc Hà Nội.</a:t>
            </a:r>
          </a:p>
          <a:p>
            <a:pPr marL="457200" indent="-457200" algn="just">
              <a:spcAft>
                <a:spcPts val="1200"/>
              </a:spcAft>
              <a:buFont typeface="Arial" panose="020B0604020202020204" pitchFamily="34" charset="0"/>
              <a:buChar char="•"/>
            </a:pPr>
            <a:r>
              <a:rPr lang="en-US" sz="4400" dirty="0" err="1">
                <a:latin typeface="Times New Roman" panose="02020603050405020304" pitchFamily="18" charset="0"/>
                <a:ea typeface="Calibri" panose="020F0502020204030204" pitchFamily="34" charset="0"/>
                <a:cs typeface="Times New Roman" panose="02020603050405020304" pitchFamily="18" charset="0"/>
              </a:rPr>
              <a:t>Xuân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Quỳnh</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tiêu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biểu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kì</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kháng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chống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Mỹ</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cứu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4400" dirty="0">
                <a:latin typeface="Times New Roman" panose="02020603050405020304" pitchFamily="18" charset="0"/>
                <a:ea typeface="Calibri" panose="020F0502020204030204" pitchFamily="34"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1" nodeType="clickEffect">
                                  <p:stCondLst>
                                    <p:cond delay="0"/>
                                  </p:stCondLst>
                                  <p:childTnLst>
                                    <p:animEffect transition="out" filter="fade">
                                      <p:cBhvr>
                                        <p:cTn id="20" dur="1000"/>
                                        <p:tgtEl>
                                          <p:spTgt spid="4"/>
                                        </p:tgtEl>
                                      </p:cBhvr>
                                    </p:animEffect>
                                    <p:anim calcmode="lin" valueType="num">
                                      <p:cBhvr>
                                        <p:cTn id="21" dur="1000"/>
                                        <p:tgtEl>
                                          <p:spTgt spid="4"/>
                                        </p:tgtEl>
                                        <p:attrNameLst>
                                          <p:attrName>ppt_x</p:attrName>
                                        </p:attrNameLst>
                                      </p:cBhvr>
                                      <p:tavLst>
                                        <p:tav tm="0">
                                          <p:val>
                                            <p:strVal val="ppt_x"/>
                                          </p:val>
                                        </p:tav>
                                        <p:tav tm="100000">
                                          <p:val>
                                            <p:strVal val="ppt_x"/>
                                          </p:val>
                                        </p:tav>
                                      </p:tavLst>
                                    </p:anim>
                                    <p:anim calcmode="lin" valueType="num">
                                      <p:cBhvr>
                                        <p:cTn id="22" dur="1000"/>
                                        <p:tgtEl>
                                          <p:spTgt spid="4"/>
                                        </p:tgtEl>
                                        <p:attrNameLst>
                                          <p:attrName>ppt_y</p:attrName>
                                        </p:attrNameLst>
                                      </p:cBhvr>
                                      <p:tavLst>
                                        <p:tav tm="0">
                                          <p:val>
                                            <p:strVal val="ppt_y"/>
                                          </p:val>
                                        </p:tav>
                                        <p:tav tm="100000">
                                          <p:val>
                                            <p:strVal val="ppt_y+.1"/>
                                          </p:val>
                                        </p:tav>
                                      </p:tavLst>
                                    </p:anim>
                                    <p:set>
                                      <p:cBhvr>
                                        <p:cTn id="23" dur="1" fill="hold">
                                          <p:stCondLst>
                                            <p:cond delay="999"/>
                                          </p:stCondLst>
                                        </p:cTn>
                                        <p:tgtEl>
                                          <p:spTgt spid="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7EE"/>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700000" flipH="1">
            <a:off x="-144534" y="7998728"/>
            <a:ext cx="2492505" cy="3393261"/>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464253" y="8550541"/>
            <a:ext cx="9573498" cy="2807477"/>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78803">
            <a:off x="15007412" y="7539915"/>
            <a:ext cx="4386088" cy="331747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93145">
            <a:off x="15152305" y="-1875362"/>
            <a:ext cx="3425777" cy="4645121"/>
          </a:xfrm>
          <a:prstGeom prst="rect">
            <a:avLst/>
          </a:prstGeom>
        </p:spPr>
      </p:pic>
      <p:sp>
        <p:nvSpPr>
          <p:cNvPr id="20" name="TextBox 19">
            <a:extLst>
              <a:ext uri="{FF2B5EF4-FFF2-40B4-BE49-F238E27FC236}">
                <a16:creationId xmlns:a16="http://schemas.microsoft.com/office/drawing/2014/main" id="{BAB5D23D-CC59-412E-834B-7B255E821C5E}"/>
              </a:ext>
            </a:extLst>
          </p:cNvPr>
          <p:cNvSpPr txBox="1"/>
          <p:nvPr/>
        </p:nvSpPr>
        <p:spPr>
          <a:xfrm>
            <a:off x="1044570" y="2672575"/>
            <a:ext cx="8404230" cy="2486643"/>
          </a:xfrm>
          <a:prstGeom prst="rect">
            <a:avLst/>
          </a:prstGeom>
          <a:noFill/>
        </p:spPr>
        <p:txBody>
          <a:bodyPr wrap="square" rtlCol="0">
            <a:spAutoFit/>
          </a:bodyPr>
          <a:lstStyle/>
          <a:p>
            <a:pPr marL="571500" indent="-571500" algn="just">
              <a:lnSpc>
                <a:spcPct val="200000"/>
              </a:lnSpc>
              <a:buFontTx/>
              <a:buChar char="-"/>
            </a:pPr>
            <a:r>
              <a:rPr lang="vi-VN" sz="4000" b="1" dirty="0">
                <a:latin typeface="+mj-lt"/>
                <a:cs typeface="Arial" panose="020B0604020202020204" pitchFamily="34" charset="0"/>
              </a:rPr>
              <a:t>Thể loại</a:t>
            </a:r>
            <a:r>
              <a:rPr lang="en-US" sz="4000" b="1" dirty="0">
                <a:latin typeface="+mj-lt"/>
                <a:cs typeface="Arial" panose="020B0604020202020204" pitchFamily="34" charset="0"/>
              </a:rPr>
              <a:t>: </a:t>
            </a:r>
            <a:r>
              <a:rPr lang="en-US" sz="4000" dirty="0">
                <a:latin typeface="+mj-lt"/>
                <a:cs typeface="Arial" panose="020B0604020202020204" pitchFamily="34" charset="0"/>
              </a:rPr>
              <a:t>T</a:t>
            </a:r>
            <a:r>
              <a:rPr lang="vi-VN" sz="4000" dirty="0">
                <a:latin typeface="+mj-lt"/>
                <a:cs typeface="Arial" panose="020B0604020202020204" pitchFamily="34" charset="0"/>
              </a:rPr>
              <a:t>ruyện đồng </a:t>
            </a:r>
            <a:r>
              <a:rPr lang="vi-VN" sz="4400" dirty="0">
                <a:latin typeface="+mj-lt"/>
                <a:cs typeface="Times New Roman" panose="02020603050405020304" pitchFamily="18" charset="0"/>
              </a:rPr>
              <a:t>thoại</a:t>
            </a:r>
            <a:endParaRPr lang="vi-VN" sz="4000" dirty="0">
              <a:latin typeface="+mj-lt"/>
              <a:cs typeface="Arial" panose="020B0604020202020204" pitchFamily="34" charset="0"/>
            </a:endParaRPr>
          </a:p>
          <a:p>
            <a:pPr marL="571500" indent="-571500" algn="just">
              <a:lnSpc>
                <a:spcPct val="200000"/>
              </a:lnSpc>
              <a:buFontTx/>
              <a:buChar char="-"/>
            </a:pPr>
            <a:r>
              <a:rPr lang="vi-VN" sz="4000" b="1" dirty="0">
                <a:latin typeface="+mj-lt"/>
                <a:cs typeface="Arial" panose="020B0604020202020204" pitchFamily="34" charset="0"/>
              </a:rPr>
              <a:t>PTBĐ: </a:t>
            </a:r>
            <a:r>
              <a:rPr lang="en-US" sz="4000" dirty="0">
                <a:latin typeface="+mj-lt"/>
                <a:cs typeface="Arial" panose="020B0604020202020204" pitchFamily="34" charset="0"/>
              </a:rPr>
              <a:t>T</a:t>
            </a:r>
            <a:r>
              <a:rPr lang="vi-VN" sz="4000" dirty="0">
                <a:latin typeface="+mj-lt"/>
                <a:cs typeface="Arial" panose="020B0604020202020204" pitchFamily="34" charset="0"/>
              </a:rPr>
              <a:t>ự sự</a:t>
            </a:r>
          </a:p>
        </p:txBody>
      </p:sp>
      <p:pic>
        <p:nvPicPr>
          <p:cNvPr id="9" name="Picture 8">
            <a:extLst>
              <a:ext uri="{FF2B5EF4-FFF2-40B4-BE49-F238E27FC236}">
                <a16:creationId xmlns:a16="http://schemas.microsoft.com/office/drawing/2014/main" id="{D7A69C2C-8CDE-41AC-BA23-A927A02DB025}"/>
              </a:ext>
            </a:extLst>
          </p:cNvPr>
          <p:cNvPicPr>
            <a:picLocks noChangeAspect="1"/>
          </p:cNvPicPr>
          <p:nvPr/>
        </p:nvPicPr>
        <p:blipFill>
          <a:blip r:embed="rId10"/>
          <a:stretch>
            <a:fillRect/>
          </a:stretch>
        </p:blipFill>
        <p:spPr>
          <a:xfrm>
            <a:off x="10007945" y="2116816"/>
            <a:ext cx="7961563" cy="4802631"/>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down)">
                                      <p:cBhvr>
                                        <p:cTn id="7" dur="500"/>
                                        <p:tgtEl>
                                          <p:spTgt spid="20">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0">
                                            <p:txEl>
                                              <p:pRg st="1" end="1"/>
                                            </p:txEl>
                                          </p:spTgt>
                                        </p:tgtEl>
                                        <p:attrNameLst>
                                          <p:attrName>style.visibility</p:attrName>
                                        </p:attrNameLst>
                                      </p:cBhvr>
                                      <p:to>
                                        <p:strVal val="visible"/>
                                      </p:to>
                                    </p:set>
                                    <p:animEffect transition="in" filter="wipe(down)">
                                      <p:cBhvr>
                                        <p:cTn id="10" dur="500"/>
                                        <p:tgtEl>
                                          <p:spTgt spid="2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517</TotalTime>
  <Words>1905</Words>
  <Application>Microsoft Office PowerPoint</Application>
  <PresentationFormat>Custom</PresentationFormat>
  <Paragraphs>152</Paragraphs>
  <Slides>33</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33</vt:i4>
      </vt:variant>
    </vt:vector>
  </HeadingPairs>
  <TitlesOfParts>
    <vt:vector size="40" baseType="lpstr">
      <vt:lpstr>Arial</vt:lpstr>
      <vt:lpstr>Times New Roman</vt:lpstr>
      <vt:lpstr>Wingdings</vt:lpstr>
      <vt:lpstr>Calibri</vt:lpstr>
      <vt:lpstr>Calibri Light</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LuuThuHa</dc:creator>
  <cp:lastModifiedBy>Admin</cp:lastModifiedBy>
  <cp:revision>12</cp:revision>
  <dcterms:created xsi:type="dcterms:W3CDTF">2006-08-16T00:00:00Z</dcterms:created>
  <dcterms:modified xsi:type="dcterms:W3CDTF">2021-11-11T03:12:08Z</dcterms:modified>
  <dc:identifier>DAEqIedZv5w</dc:identifier>
</cp:coreProperties>
</file>